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71" r:id="rId2"/>
    <p:sldId id="258" r:id="rId3"/>
    <p:sldId id="257" r:id="rId4"/>
    <p:sldId id="270" r:id="rId5"/>
    <p:sldId id="261" r:id="rId6"/>
    <p:sldId id="266" r:id="rId7"/>
    <p:sldId id="275" r:id="rId8"/>
    <p:sldId id="274" r:id="rId9"/>
    <p:sldId id="267" r:id="rId10"/>
    <p:sldId id="276" r:id="rId11"/>
    <p:sldId id="273" r:id="rId12"/>
    <p:sldId id="265" r:id="rId13"/>
    <p:sldId id="269" r:id="rId14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7C31"/>
    <a:srgbClr val="46413D"/>
    <a:srgbClr val="FFFAFA"/>
    <a:srgbClr val="132D37"/>
    <a:srgbClr val="A7CB35"/>
    <a:srgbClr val="DE7E1E"/>
    <a:srgbClr val="DF7F1B"/>
    <a:srgbClr val="FFAA01"/>
    <a:srgbClr val="FA4602"/>
    <a:srgbClr val="924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28"/>
    <p:restoredTop sz="94626"/>
  </p:normalViewPr>
  <p:slideViewPr>
    <p:cSldViewPr snapToGrid="0" snapToObjects="1">
      <p:cViewPr varScale="1">
        <p:scale>
          <a:sx n="121" d="100"/>
          <a:sy n="121" d="100"/>
        </p:scale>
        <p:origin x="11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CE6021-9CE6-124B-994A-A11F139CD7DE}" type="doc">
      <dgm:prSet loTypeId="urn:microsoft.com/office/officeart/2005/8/layout/cycle5" loCatId="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1507A46-AFE1-A245-ADB1-77D49EC43B7C}">
      <dgm:prSet phldrT="[Text]" custT="1"/>
      <dgm:spPr>
        <a:solidFill>
          <a:srgbClr val="DF7F1B"/>
        </a:solidFill>
        <a:ln w="63500">
          <a:solidFill>
            <a:srgbClr val="DF7F1B"/>
          </a:solidFill>
        </a:ln>
      </dgm:spPr>
      <dgm:t>
        <a:bodyPr/>
        <a:lstStyle/>
        <a:p>
          <a:pPr algn="ctr"/>
          <a:r>
            <a:rPr lang="en-GB" sz="2600" b="1" dirty="0" err="1">
              <a:solidFill>
                <a:schemeClr val="bg1"/>
              </a:solidFill>
            </a:rPr>
            <a:t>Üzemeltetés</a:t>
          </a:r>
          <a:endParaRPr lang="en-GB" sz="2600" b="1" dirty="0">
            <a:solidFill>
              <a:schemeClr val="bg1"/>
            </a:solidFill>
          </a:endParaRPr>
        </a:p>
      </dgm:t>
    </dgm:pt>
    <dgm:pt modelId="{A816D6C6-BF66-EF49-83D8-BCB3501F1AB3}" type="parTrans" cxnId="{0BCFB489-1079-2641-83A5-9EF7ECD3F0BF}">
      <dgm:prSet/>
      <dgm:spPr/>
      <dgm:t>
        <a:bodyPr/>
        <a:lstStyle/>
        <a:p>
          <a:pPr algn="ctr"/>
          <a:endParaRPr lang="en-GB"/>
        </a:p>
      </dgm:t>
    </dgm:pt>
    <dgm:pt modelId="{33AEB317-C987-AE49-8059-31BC9E7CAE8D}" type="sibTrans" cxnId="{0BCFB489-1079-2641-83A5-9EF7ECD3F0BF}">
      <dgm:prSet/>
      <dgm:spPr>
        <a:ln w="50800">
          <a:solidFill>
            <a:srgbClr val="DF7F1B"/>
          </a:solidFill>
        </a:ln>
      </dgm:spPr>
      <dgm:t>
        <a:bodyPr/>
        <a:lstStyle/>
        <a:p>
          <a:pPr algn="ctr"/>
          <a:endParaRPr lang="en-GB"/>
        </a:p>
      </dgm:t>
    </dgm:pt>
    <dgm:pt modelId="{ED22024B-6FFC-E945-967B-631F2C476AD5}">
      <dgm:prSet phldrT="[Text]" custT="1"/>
      <dgm:spPr>
        <a:solidFill>
          <a:srgbClr val="FFFAFA"/>
        </a:solidFill>
        <a:ln w="63500">
          <a:solidFill>
            <a:srgbClr val="DF7F1B"/>
          </a:solidFill>
        </a:ln>
      </dgm:spPr>
      <dgm:t>
        <a:bodyPr/>
        <a:lstStyle/>
        <a:p>
          <a:pPr algn="ctr"/>
          <a:r>
            <a:rPr lang="en-GB" sz="2600" b="1" dirty="0" err="1">
              <a:solidFill>
                <a:srgbClr val="87BE00"/>
              </a:solidFill>
            </a:rPr>
            <a:t>Friss</a:t>
          </a:r>
          <a:endParaRPr lang="en-GB" sz="2600" b="1" dirty="0">
            <a:solidFill>
              <a:srgbClr val="87BE00"/>
            </a:solidFill>
          </a:endParaRPr>
        </a:p>
      </dgm:t>
    </dgm:pt>
    <dgm:pt modelId="{99E2C904-DD25-064D-B5F5-098332B1FC0A}" type="parTrans" cxnId="{327EF62B-82EA-9A44-A711-24E06A49F73C}">
      <dgm:prSet/>
      <dgm:spPr/>
      <dgm:t>
        <a:bodyPr/>
        <a:lstStyle/>
        <a:p>
          <a:pPr algn="ctr"/>
          <a:endParaRPr lang="en-GB"/>
        </a:p>
      </dgm:t>
    </dgm:pt>
    <dgm:pt modelId="{C8447455-6D36-5840-A4F1-02AA76909303}" type="sibTrans" cxnId="{327EF62B-82EA-9A44-A711-24E06A49F73C}">
      <dgm:prSet/>
      <dgm:spPr>
        <a:ln w="50800">
          <a:solidFill>
            <a:srgbClr val="DF7F1B"/>
          </a:solidFill>
        </a:ln>
      </dgm:spPr>
      <dgm:t>
        <a:bodyPr/>
        <a:lstStyle/>
        <a:p>
          <a:pPr algn="ctr"/>
          <a:endParaRPr lang="en-GB"/>
        </a:p>
      </dgm:t>
    </dgm:pt>
    <dgm:pt modelId="{D5D30099-D881-1F46-9336-C50F674F67A5}">
      <dgm:prSet phldrT="[Text]" custT="1"/>
      <dgm:spPr>
        <a:solidFill>
          <a:srgbClr val="FFFAFA"/>
        </a:solidFill>
        <a:ln w="63500">
          <a:solidFill>
            <a:srgbClr val="DF7F1B"/>
          </a:solidFill>
        </a:ln>
      </dgm:spPr>
      <dgm:t>
        <a:bodyPr/>
        <a:lstStyle/>
        <a:p>
          <a:pPr algn="ctr"/>
          <a:r>
            <a:rPr lang="en-GB" sz="2600" b="1" dirty="0" err="1">
              <a:solidFill>
                <a:srgbClr val="924646"/>
              </a:solidFill>
            </a:rPr>
            <a:t>Normál</a:t>
          </a:r>
          <a:endParaRPr lang="en-GB" sz="2600" b="1" dirty="0">
            <a:solidFill>
              <a:srgbClr val="924646"/>
            </a:solidFill>
          </a:endParaRPr>
        </a:p>
      </dgm:t>
    </dgm:pt>
    <dgm:pt modelId="{BBA9F475-A681-3643-AA1F-F0DB6B7C6FF4}" type="parTrans" cxnId="{BD07D48B-BEC4-1942-9904-489131E63CB7}">
      <dgm:prSet/>
      <dgm:spPr/>
      <dgm:t>
        <a:bodyPr/>
        <a:lstStyle/>
        <a:p>
          <a:pPr algn="ctr"/>
          <a:endParaRPr lang="en-GB"/>
        </a:p>
      </dgm:t>
    </dgm:pt>
    <dgm:pt modelId="{D55EDD3C-CD74-0E41-85BC-BB7928FAE838}" type="sibTrans" cxnId="{BD07D48B-BEC4-1942-9904-489131E63CB7}">
      <dgm:prSet/>
      <dgm:spPr>
        <a:ln w="50800">
          <a:solidFill>
            <a:srgbClr val="DF7F1B"/>
          </a:solidFill>
        </a:ln>
      </dgm:spPr>
      <dgm:t>
        <a:bodyPr/>
        <a:lstStyle/>
        <a:p>
          <a:pPr algn="ctr"/>
          <a:endParaRPr lang="en-GB"/>
        </a:p>
      </dgm:t>
    </dgm:pt>
    <dgm:pt modelId="{60AD482E-A729-0343-976E-F37131026AB2}">
      <dgm:prSet phldrT="[Text]" custT="1"/>
      <dgm:spPr>
        <a:solidFill>
          <a:srgbClr val="FFFAFA"/>
        </a:solidFill>
        <a:ln w="63500">
          <a:solidFill>
            <a:srgbClr val="DF7F1B"/>
          </a:solidFill>
        </a:ln>
      </dgm:spPr>
      <dgm:t>
        <a:bodyPr/>
        <a:lstStyle/>
        <a:p>
          <a:pPr algn="ctr"/>
          <a:r>
            <a:rPr lang="en-GB" sz="2600" b="1" dirty="0" err="1">
              <a:solidFill>
                <a:srgbClr val="FFAA01"/>
              </a:solidFill>
            </a:rPr>
            <a:t>Figyel-meztetés</a:t>
          </a:r>
          <a:endParaRPr lang="en-GB" sz="2600" b="1" dirty="0">
            <a:solidFill>
              <a:srgbClr val="FFAA01"/>
            </a:solidFill>
          </a:endParaRPr>
        </a:p>
      </dgm:t>
    </dgm:pt>
    <dgm:pt modelId="{E8D5891B-42E6-7F4B-A126-99066AA7EFEB}" type="parTrans" cxnId="{FB0C0436-7ADA-344E-9759-8859624BFDA7}">
      <dgm:prSet/>
      <dgm:spPr/>
      <dgm:t>
        <a:bodyPr/>
        <a:lstStyle/>
        <a:p>
          <a:pPr algn="ctr"/>
          <a:endParaRPr lang="en-GB"/>
        </a:p>
      </dgm:t>
    </dgm:pt>
    <dgm:pt modelId="{484D533C-2913-E04B-9CC8-263649B8B89D}" type="sibTrans" cxnId="{FB0C0436-7ADA-344E-9759-8859624BFDA7}">
      <dgm:prSet/>
      <dgm:spPr>
        <a:ln w="50800">
          <a:solidFill>
            <a:srgbClr val="DF7F1B"/>
          </a:solidFill>
        </a:ln>
      </dgm:spPr>
      <dgm:t>
        <a:bodyPr/>
        <a:lstStyle/>
        <a:p>
          <a:pPr algn="ctr"/>
          <a:endParaRPr lang="en-GB"/>
        </a:p>
      </dgm:t>
    </dgm:pt>
    <dgm:pt modelId="{5ADA2F4F-E0C5-4149-A997-93091CF832D6}">
      <dgm:prSet phldrT="[Text]" custT="1"/>
      <dgm:spPr>
        <a:solidFill>
          <a:srgbClr val="FFFAFA"/>
        </a:solidFill>
        <a:ln w="63500">
          <a:solidFill>
            <a:srgbClr val="DF7F1B"/>
          </a:solidFill>
        </a:ln>
      </dgm:spPr>
      <dgm:t>
        <a:bodyPr/>
        <a:lstStyle/>
        <a:p>
          <a:pPr algn="ctr"/>
          <a:r>
            <a:rPr lang="en-GB" sz="2600" b="1" dirty="0" err="1">
              <a:solidFill>
                <a:srgbClr val="FA4602"/>
              </a:solidFill>
            </a:rPr>
            <a:t>Kritikus</a:t>
          </a:r>
          <a:endParaRPr lang="en-GB" sz="2600" b="1" dirty="0">
            <a:solidFill>
              <a:srgbClr val="FA4602"/>
            </a:solidFill>
          </a:endParaRPr>
        </a:p>
      </dgm:t>
    </dgm:pt>
    <dgm:pt modelId="{0BDA127F-1151-E640-A9C2-247EA43E34EF}" type="parTrans" cxnId="{48D32222-9968-1C4D-9A55-C41FE820A715}">
      <dgm:prSet/>
      <dgm:spPr/>
      <dgm:t>
        <a:bodyPr/>
        <a:lstStyle/>
        <a:p>
          <a:pPr algn="ctr"/>
          <a:endParaRPr lang="en-GB"/>
        </a:p>
      </dgm:t>
    </dgm:pt>
    <dgm:pt modelId="{4D5F4589-8415-AE4B-A6A8-2AC3271A88C1}" type="sibTrans" cxnId="{48D32222-9968-1C4D-9A55-C41FE820A715}">
      <dgm:prSet/>
      <dgm:spPr>
        <a:ln w="50800">
          <a:solidFill>
            <a:srgbClr val="DF7F1B"/>
          </a:solidFill>
        </a:ln>
      </dgm:spPr>
      <dgm:t>
        <a:bodyPr/>
        <a:lstStyle/>
        <a:p>
          <a:pPr algn="ctr"/>
          <a:endParaRPr lang="en-GB"/>
        </a:p>
      </dgm:t>
    </dgm:pt>
    <dgm:pt modelId="{56411ADD-5D1D-5949-B66F-4B62EFE142E1}" type="pres">
      <dgm:prSet presAssocID="{04CE6021-9CE6-124B-994A-A11F139CD7DE}" presName="cycle" presStyleCnt="0">
        <dgm:presLayoutVars>
          <dgm:dir/>
          <dgm:resizeHandles val="exact"/>
        </dgm:presLayoutVars>
      </dgm:prSet>
      <dgm:spPr/>
    </dgm:pt>
    <dgm:pt modelId="{F72E4842-AD61-C049-9D48-6D58E1049916}" type="pres">
      <dgm:prSet presAssocID="{71507A46-AFE1-A245-ADB1-77D49EC43B7C}" presName="node" presStyleLbl="node1" presStyleIdx="0" presStyleCnt="5" custScaleX="133014">
        <dgm:presLayoutVars>
          <dgm:bulletEnabled val="1"/>
        </dgm:presLayoutVars>
      </dgm:prSet>
      <dgm:spPr/>
    </dgm:pt>
    <dgm:pt modelId="{09E92924-F624-5D49-AF95-F2E36F835DA2}" type="pres">
      <dgm:prSet presAssocID="{71507A46-AFE1-A245-ADB1-77D49EC43B7C}" presName="spNode" presStyleCnt="0"/>
      <dgm:spPr/>
    </dgm:pt>
    <dgm:pt modelId="{BBEE1501-BB0E-384A-9977-899C4EB69D51}" type="pres">
      <dgm:prSet presAssocID="{33AEB317-C987-AE49-8059-31BC9E7CAE8D}" presName="sibTrans" presStyleLbl="sibTrans1D1" presStyleIdx="0" presStyleCnt="5"/>
      <dgm:spPr/>
    </dgm:pt>
    <dgm:pt modelId="{76D71642-CA87-B94B-B74C-EB0E2BCBB5AB}" type="pres">
      <dgm:prSet presAssocID="{ED22024B-6FFC-E945-967B-631F2C476AD5}" presName="node" presStyleLbl="node1" presStyleIdx="1" presStyleCnt="5">
        <dgm:presLayoutVars>
          <dgm:bulletEnabled val="1"/>
        </dgm:presLayoutVars>
      </dgm:prSet>
      <dgm:spPr/>
    </dgm:pt>
    <dgm:pt modelId="{C7620A6C-4901-9D4D-9F01-DC88A9EA0069}" type="pres">
      <dgm:prSet presAssocID="{ED22024B-6FFC-E945-967B-631F2C476AD5}" presName="spNode" presStyleCnt="0"/>
      <dgm:spPr/>
    </dgm:pt>
    <dgm:pt modelId="{D1EBDDE7-2BFD-3C4F-82A4-837A665C5A55}" type="pres">
      <dgm:prSet presAssocID="{C8447455-6D36-5840-A4F1-02AA76909303}" presName="sibTrans" presStyleLbl="sibTrans1D1" presStyleIdx="1" presStyleCnt="5"/>
      <dgm:spPr/>
    </dgm:pt>
    <dgm:pt modelId="{424B9AEE-4B47-4949-90A4-80CC12C00D9F}" type="pres">
      <dgm:prSet presAssocID="{D5D30099-D881-1F46-9336-C50F674F67A5}" presName="node" presStyleLbl="node1" presStyleIdx="2" presStyleCnt="5">
        <dgm:presLayoutVars>
          <dgm:bulletEnabled val="1"/>
        </dgm:presLayoutVars>
      </dgm:prSet>
      <dgm:spPr/>
    </dgm:pt>
    <dgm:pt modelId="{7B008509-49CC-EB49-9C3C-30ADAE0DF310}" type="pres">
      <dgm:prSet presAssocID="{D5D30099-D881-1F46-9336-C50F674F67A5}" presName="spNode" presStyleCnt="0"/>
      <dgm:spPr/>
    </dgm:pt>
    <dgm:pt modelId="{B1F34FEE-AEE5-5648-B893-E4D91FD51D09}" type="pres">
      <dgm:prSet presAssocID="{D55EDD3C-CD74-0E41-85BC-BB7928FAE838}" presName="sibTrans" presStyleLbl="sibTrans1D1" presStyleIdx="2" presStyleCnt="5"/>
      <dgm:spPr/>
    </dgm:pt>
    <dgm:pt modelId="{523B7340-DAF8-7D4C-8346-6592B445038A}" type="pres">
      <dgm:prSet presAssocID="{60AD482E-A729-0343-976E-F37131026AB2}" presName="node" presStyleLbl="node1" presStyleIdx="3" presStyleCnt="5" custRadScaleRad="99425" custRadScaleInc="-1909">
        <dgm:presLayoutVars>
          <dgm:bulletEnabled val="1"/>
        </dgm:presLayoutVars>
      </dgm:prSet>
      <dgm:spPr/>
    </dgm:pt>
    <dgm:pt modelId="{FA9C5E6D-C95B-574A-BA7D-4407EB16E624}" type="pres">
      <dgm:prSet presAssocID="{60AD482E-A729-0343-976E-F37131026AB2}" presName="spNode" presStyleCnt="0"/>
      <dgm:spPr/>
    </dgm:pt>
    <dgm:pt modelId="{EEA66B08-CF13-C348-B436-952F38979DD3}" type="pres">
      <dgm:prSet presAssocID="{484D533C-2913-E04B-9CC8-263649B8B89D}" presName="sibTrans" presStyleLbl="sibTrans1D1" presStyleIdx="3" presStyleCnt="5"/>
      <dgm:spPr/>
    </dgm:pt>
    <dgm:pt modelId="{77034F2A-6704-C14A-90C6-6226E3F52232}" type="pres">
      <dgm:prSet presAssocID="{5ADA2F4F-E0C5-4149-A997-93091CF832D6}" presName="node" presStyleLbl="node1" presStyleIdx="4" presStyleCnt="5">
        <dgm:presLayoutVars>
          <dgm:bulletEnabled val="1"/>
        </dgm:presLayoutVars>
      </dgm:prSet>
      <dgm:spPr/>
    </dgm:pt>
    <dgm:pt modelId="{FDD40748-0AD2-4149-A79D-4CF66CFE6402}" type="pres">
      <dgm:prSet presAssocID="{5ADA2F4F-E0C5-4149-A997-93091CF832D6}" presName="spNode" presStyleCnt="0"/>
      <dgm:spPr/>
    </dgm:pt>
    <dgm:pt modelId="{FC61C3C9-7327-F949-8E80-7A7020F383CD}" type="pres">
      <dgm:prSet presAssocID="{4D5F4589-8415-AE4B-A6A8-2AC3271A88C1}" presName="sibTrans" presStyleLbl="sibTrans1D1" presStyleIdx="4" presStyleCnt="5"/>
      <dgm:spPr/>
    </dgm:pt>
  </dgm:ptLst>
  <dgm:cxnLst>
    <dgm:cxn modelId="{4E345701-889E-4E42-A8DA-855B01953A31}" type="presOf" srcId="{4D5F4589-8415-AE4B-A6A8-2AC3271A88C1}" destId="{FC61C3C9-7327-F949-8E80-7A7020F383CD}" srcOrd="0" destOrd="0" presId="urn:microsoft.com/office/officeart/2005/8/layout/cycle5"/>
    <dgm:cxn modelId="{48D32222-9968-1C4D-9A55-C41FE820A715}" srcId="{04CE6021-9CE6-124B-994A-A11F139CD7DE}" destId="{5ADA2F4F-E0C5-4149-A997-93091CF832D6}" srcOrd="4" destOrd="0" parTransId="{0BDA127F-1151-E640-A9C2-247EA43E34EF}" sibTransId="{4D5F4589-8415-AE4B-A6A8-2AC3271A88C1}"/>
    <dgm:cxn modelId="{327EF62B-82EA-9A44-A711-24E06A49F73C}" srcId="{04CE6021-9CE6-124B-994A-A11F139CD7DE}" destId="{ED22024B-6FFC-E945-967B-631F2C476AD5}" srcOrd="1" destOrd="0" parTransId="{99E2C904-DD25-064D-B5F5-098332B1FC0A}" sibTransId="{C8447455-6D36-5840-A4F1-02AA76909303}"/>
    <dgm:cxn modelId="{FB0C0436-7ADA-344E-9759-8859624BFDA7}" srcId="{04CE6021-9CE6-124B-994A-A11F139CD7DE}" destId="{60AD482E-A729-0343-976E-F37131026AB2}" srcOrd="3" destOrd="0" parTransId="{E8D5891B-42E6-7F4B-A126-99066AA7EFEB}" sibTransId="{484D533C-2913-E04B-9CC8-263649B8B89D}"/>
    <dgm:cxn modelId="{C1050E3A-81B7-1645-AFB4-FE9CBC59818D}" type="presOf" srcId="{71507A46-AFE1-A245-ADB1-77D49EC43B7C}" destId="{F72E4842-AD61-C049-9D48-6D58E1049916}" srcOrd="0" destOrd="0" presId="urn:microsoft.com/office/officeart/2005/8/layout/cycle5"/>
    <dgm:cxn modelId="{FDA03749-E95B-034D-99FB-94CDE1350FDA}" type="presOf" srcId="{D55EDD3C-CD74-0E41-85BC-BB7928FAE838}" destId="{B1F34FEE-AEE5-5648-B893-E4D91FD51D09}" srcOrd="0" destOrd="0" presId="urn:microsoft.com/office/officeart/2005/8/layout/cycle5"/>
    <dgm:cxn modelId="{EDC12C68-8E62-E645-9D62-FA4DAAD452CE}" type="presOf" srcId="{60AD482E-A729-0343-976E-F37131026AB2}" destId="{523B7340-DAF8-7D4C-8346-6592B445038A}" srcOrd="0" destOrd="0" presId="urn:microsoft.com/office/officeart/2005/8/layout/cycle5"/>
    <dgm:cxn modelId="{B64B3C81-5775-F046-B627-F6CF40873AB3}" type="presOf" srcId="{C8447455-6D36-5840-A4F1-02AA76909303}" destId="{D1EBDDE7-2BFD-3C4F-82A4-837A665C5A55}" srcOrd="0" destOrd="0" presId="urn:microsoft.com/office/officeart/2005/8/layout/cycle5"/>
    <dgm:cxn modelId="{0BCFB489-1079-2641-83A5-9EF7ECD3F0BF}" srcId="{04CE6021-9CE6-124B-994A-A11F139CD7DE}" destId="{71507A46-AFE1-A245-ADB1-77D49EC43B7C}" srcOrd="0" destOrd="0" parTransId="{A816D6C6-BF66-EF49-83D8-BCB3501F1AB3}" sibTransId="{33AEB317-C987-AE49-8059-31BC9E7CAE8D}"/>
    <dgm:cxn modelId="{BD07D48B-BEC4-1942-9904-489131E63CB7}" srcId="{04CE6021-9CE6-124B-994A-A11F139CD7DE}" destId="{D5D30099-D881-1F46-9336-C50F674F67A5}" srcOrd="2" destOrd="0" parTransId="{BBA9F475-A681-3643-AA1F-F0DB6B7C6FF4}" sibTransId="{D55EDD3C-CD74-0E41-85BC-BB7928FAE838}"/>
    <dgm:cxn modelId="{EB38DF97-D7AC-A24B-8677-5886A878342F}" type="presOf" srcId="{33AEB317-C987-AE49-8059-31BC9E7CAE8D}" destId="{BBEE1501-BB0E-384A-9977-899C4EB69D51}" srcOrd="0" destOrd="0" presId="urn:microsoft.com/office/officeart/2005/8/layout/cycle5"/>
    <dgm:cxn modelId="{87F184BB-FF52-E54C-9278-04A2E9803FE8}" type="presOf" srcId="{484D533C-2913-E04B-9CC8-263649B8B89D}" destId="{EEA66B08-CF13-C348-B436-952F38979DD3}" srcOrd="0" destOrd="0" presId="urn:microsoft.com/office/officeart/2005/8/layout/cycle5"/>
    <dgm:cxn modelId="{19CDE0D6-8983-364D-8095-01E900B36140}" type="presOf" srcId="{ED22024B-6FFC-E945-967B-631F2C476AD5}" destId="{76D71642-CA87-B94B-B74C-EB0E2BCBB5AB}" srcOrd="0" destOrd="0" presId="urn:microsoft.com/office/officeart/2005/8/layout/cycle5"/>
    <dgm:cxn modelId="{90D9A7DC-2E12-C349-AA3A-F282D537914A}" type="presOf" srcId="{5ADA2F4F-E0C5-4149-A997-93091CF832D6}" destId="{77034F2A-6704-C14A-90C6-6226E3F52232}" srcOrd="0" destOrd="0" presId="urn:microsoft.com/office/officeart/2005/8/layout/cycle5"/>
    <dgm:cxn modelId="{2570DEDF-F038-044F-8A87-633DB0D3CA57}" type="presOf" srcId="{04CE6021-9CE6-124B-994A-A11F139CD7DE}" destId="{56411ADD-5D1D-5949-B66F-4B62EFE142E1}" srcOrd="0" destOrd="0" presId="urn:microsoft.com/office/officeart/2005/8/layout/cycle5"/>
    <dgm:cxn modelId="{B62B91FD-B053-554A-8F8E-BBBCC6A884CF}" type="presOf" srcId="{D5D30099-D881-1F46-9336-C50F674F67A5}" destId="{424B9AEE-4B47-4949-90A4-80CC12C00D9F}" srcOrd="0" destOrd="0" presId="urn:microsoft.com/office/officeart/2005/8/layout/cycle5"/>
    <dgm:cxn modelId="{7E491F94-0C4A-554F-B391-844687DADABB}" type="presParOf" srcId="{56411ADD-5D1D-5949-B66F-4B62EFE142E1}" destId="{F72E4842-AD61-C049-9D48-6D58E1049916}" srcOrd="0" destOrd="0" presId="urn:microsoft.com/office/officeart/2005/8/layout/cycle5"/>
    <dgm:cxn modelId="{F68EA7AF-3347-4545-A405-EFC60089B8EB}" type="presParOf" srcId="{56411ADD-5D1D-5949-B66F-4B62EFE142E1}" destId="{09E92924-F624-5D49-AF95-F2E36F835DA2}" srcOrd="1" destOrd="0" presId="urn:microsoft.com/office/officeart/2005/8/layout/cycle5"/>
    <dgm:cxn modelId="{BE4EC0C5-D233-984F-84D9-42B42012A8E2}" type="presParOf" srcId="{56411ADD-5D1D-5949-B66F-4B62EFE142E1}" destId="{BBEE1501-BB0E-384A-9977-899C4EB69D51}" srcOrd="2" destOrd="0" presId="urn:microsoft.com/office/officeart/2005/8/layout/cycle5"/>
    <dgm:cxn modelId="{8391924E-409D-F94B-A4AF-BB9D2449F51A}" type="presParOf" srcId="{56411ADD-5D1D-5949-B66F-4B62EFE142E1}" destId="{76D71642-CA87-B94B-B74C-EB0E2BCBB5AB}" srcOrd="3" destOrd="0" presId="urn:microsoft.com/office/officeart/2005/8/layout/cycle5"/>
    <dgm:cxn modelId="{B606FFEA-33F9-DB4F-AD9A-9944530BCC23}" type="presParOf" srcId="{56411ADD-5D1D-5949-B66F-4B62EFE142E1}" destId="{C7620A6C-4901-9D4D-9F01-DC88A9EA0069}" srcOrd="4" destOrd="0" presId="urn:microsoft.com/office/officeart/2005/8/layout/cycle5"/>
    <dgm:cxn modelId="{F9F18F5C-7635-064A-BD67-EC70065F8F33}" type="presParOf" srcId="{56411ADD-5D1D-5949-B66F-4B62EFE142E1}" destId="{D1EBDDE7-2BFD-3C4F-82A4-837A665C5A55}" srcOrd="5" destOrd="0" presId="urn:microsoft.com/office/officeart/2005/8/layout/cycle5"/>
    <dgm:cxn modelId="{6AA81661-6195-874A-82DB-B7C17F6195DE}" type="presParOf" srcId="{56411ADD-5D1D-5949-B66F-4B62EFE142E1}" destId="{424B9AEE-4B47-4949-90A4-80CC12C00D9F}" srcOrd="6" destOrd="0" presId="urn:microsoft.com/office/officeart/2005/8/layout/cycle5"/>
    <dgm:cxn modelId="{576C29AC-45DD-EF48-AA5C-A7183FB9646E}" type="presParOf" srcId="{56411ADD-5D1D-5949-B66F-4B62EFE142E1}" destId="{7B008509-49CC-EB49-9C3C-30ADAE0DF310}" srcOrd="7" destOrd="0" presId="urn:microsoft.com/office/officeart/2005/8/layout/cycle5"/>
    <dgm:cxn modelId="{0E1F7C2A-AF65-0743-8C56-084D0AEF2014}" type="presParOf" srcId="{56411ADD-5D1D-5949-B66F-4B62EFE142E1}" destId="{B1F34FEE-AEE5-5648-B893-E4D91FD51D09}" srcOrd="8" destOrd="0" presId="urn:microsoft.com/office/officeart/2005/8/layout/cycle5"/>
    <dgm:cxn modelId="{1487EE4A-EE64-624B-A8FA-E1150FAE3C69}" type="presParOf" srcId="{56411ADD-5D1D-5949-B66F-4B62EFE142E1}" destId="{523B7340-DAF8-7D4C-8346-6592B445038A}" srcOrd="9" destOrd="0" presId="urn:microsoft.com/office/officeart/2005/8/layout/cycle5"/>
    <dgm:cxn modelId="{AE2DD0CF-CDE3-F94A-ABDA-D846CC649939}" type="presParOf" srcId="{56411ADD-5D1D-5949-B66F-4B62EFE142E1}" destId="{FA9C5E6D-C95B-574A-BA7D-4407EB16E624}" srcOrd="10" destOrd="0" presId="urn:microsoft.com/office/officeart/2005/8/layout/cycle5"/>
    <dgm:cxn modelId="{FE75857C-0D8D-204B-941A-C94F699D07D6}" type="presParOf" srcId="{56411ADD-5D1D-5949-B66F-4B62EFE142E1}" destId="{EEA66B08-CF13-C348-B436-952F38979DD3}" srcOrd="11" destOrd="0" presId="urn:microsoft.com/office/officeart/2005/8/layout/cycle5"/>
    <dgm:cxn modelId="{3229CF82-6334-874A-878B-D896F22A5732}" type="presParOf" srcId="{56411ADD-5D1D-5949-B66F-4B62EFE142E1}" destId="{77034F2A-6704-C14A-90C6-6226E3F52232}" srcOrd="12" destOrd="0" presId="urn:microsoft.com/office/officeart/2005/8/layout/cycle5"/>
    <dgm:cxn modelId="{ABC40D16-266E-4444-9444-F0B52A1CBC52}" type="presParOf" srcId="{56411ADD-5D1D-5949-B66F-4B62EFE142E1}" destId="{FDD40748-0AD2-4149-A79D-4CF66CFE6402}" srcOrd="13" destOrd="0" presId="urn:microsoft.com/office/officeart/2005/8/layout/cycle5"/>
    <dgm:cxn modelId="{8B6CB412-3C66-EF46-BB32-72854529BE43}" type="presParOf" srcId="{56411ADD-5D1D-5949-B66F-4B62EFE142E1}" destId="{FC61C3C9-7327-F949-8E80-7A7020F383CD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2E4842-AD61-C049-9D48-6D58E1049916}">
      <dsp:nvSpPr>
        <dsp:cNvPr id="0" name=""/>
        <dsp:cNvSpPr/>
      </dsp:nvSpPr>
      <dsp:spPr>
        <a:xfrm>
          <a:off x="2193719" y="3000"/>
          <a:ext cx="2141377" cy="1046427"/>
        </a:xfrm>
        <a:prstGeom prst="roundRect">
          <a:avLst/>
        </a:prstGeom>
        <a:solidFill>
          <a:srgbClr val="DF7F1B"/>
        </a:solidFill>
        <a:ln w="63500">
          <a:solidFill>
            <a:srgbClr val="DF7F1B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b="1" kern="1200" dirty="0" err="1">
              <a:solidFill>
                <a:schemeClr val="bg1"/>
              </a:solidFill>
            </a:rPr>
            <a:t>Üzemeltetés</a:t>
          </a:r>
          <a:endParaRPr lang="en-GB" sz="2600" b="1" kern="1200" dirty="0">
            <a:solidFill>
              <a:schemeClr val="bg1"/>
            </a:solidFill>
          </a:endParaRPr>
        </a:p>
      </dsp:txBody>
      <dsp:txXfrm>
        <a:off x="2244801" y="54082"/>
        <a:ext cx="2039213" cy="944263"/>
      </dsp:txXfrm>
    </dsp:sp>
    <dsp:sp modelId="{BBEE1501-BB0E-384A-9977-899C4EB69D51}">
      <dsp:nvSpPr>
        <dsp:cNvPr id="0" name=""/>
        <dsp:cNvSpPr/>
      </dsp:nvSpPr>
      <dsp:spPr>
        <a:xfrm>
          <a:off x="1172785" y="526214"/>
          <a:ext cx="4183245" cy="4183245"/>
        </a:xfrm>
        <a:custGeom>
          <a:avLst/>
          <a:gdLst/>
          <a:ahLst/>
          <a:cxnLst/>
          <a:rect l="0" t="0" r="0" b="0"/>
          <a:pathLst>
            <a:path>
              <a:moveTo>
                <a:pt x="3314892" y="395009"/>
              </a:moveTo>
              <a:arcTo wR="2091622" hR="2091622" stAng="18347511" swAng="912499"/>
            </a:path>
          </a:pathLst>
        </a:custGeom>
        <a:noFill/>
        <a:ln w="50800" cap="flat" cmpd="sng" algn="ctr">
          <a:solidFill>
            <a:srgbClr val="DF7F1B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D71642-CA87-B94B-B74C-EB0E2BCBB5AB}">
      <dsp:nvSpPr>
        <dsp:cNvPr id="0" name=""/>
        <dsp:cNvSpPr/>
      </dsp:nvSpPr>
      <dsp:spPr>
        <a:xfrm>
          <a:off x="4448715" y="1448276"/>
          <a:ext cx="1609888" cy="1046427"/>
        </a:xfrm>
        <a:prstGeom prst="roundRect">
          <a:avLst/>
        </a:prstGeom>
        <a:solidFill>
          <a:srgbClr val="FFFAFA"/>
        </a:solidFill>
        <a:ln w="63500">
          <a:solidFill>
            <a:srgbClr val="DF7F1B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b="1" kern="1200" dirty="0" err="1">
              <a:solidFill>
                <a:srgbClr val="87BE00"/>
              </a:solidFill>
            </a:rPr>
            <a:t>Friss</a:t>
          </a:r>
          <a:endParaRPr lang="en-GB" sz="2600" b="1" kern="1200" dirty="0">
            <a:solidFill>
              <a:srgbClr val="87BE00"/>
            </a:solidFill>
          </a:endParaRPr>
        </a:p>
      </dsp:txBody>
      <dsp:txXfrm>
        <a:off x="4499797" y="1499358"/>
        <a:ext cx="1507724" cy="944263"/>
      </dsp:txXfrm>
    </dsp:sp>
    <dsp:sp modelId="{D1EBDDE7-2BFD-3C4F-82A4-837A665C5A55}">
      <dsp:nvSpPr>
        <dsp:cNvPr id="0" name=""/>
        <dsp:cNvSpPr/>
      </dsp:nvSpPr>
      <dsp:spPr>
        <a:xfrm>
          <a:off x="1172785" y="526214"/>
          <a:ext cx="4183245" cy="4183245"/>
        </a:xfrm>
        <a:custGeom>
          <a:avLst/>
          <a:gdLst/>
          <a:ahLst/>
          <a:cxnLst/>
          <a:rect l="0" t="0" r="0" b="0"/>
          <a:pathLst>
            <a:path>
              <a:moveTo>
                <a:pt x="4178241" y="2236215"/>
              </a:moveTo>
              <a:arcTo wR="2091622" hR="2091622" stAng="21837840" swAng="1360485"/>
            </a:path>
          </a:pathLst>
        </a:custGeom>
        <a:noFill/>
        <a:ln w="50800" cap="flat" cmpd="sng" algn="ctr">
          <a:solidFill>
            <a:srgbClr val="DF7F1B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4B9AEE-4B47-4949-90A4-80CC12C00D9F}">
      <dsp:nvSpPr>
        <dsp:cNvPr id="0" name=""/>
        <dsp:cNvSpPr/>
      </dsp:nvSpPr>
      <dsp:spPr>
        <a:xfrm>
          <a:off x="3688888" y="3786782"/>
          <a:ext cx="1609888" cy="1046427"/>
        </a:xfrm>
        <a:prstGeom prst="roundRect">
          <a:avLst/>
        </a:prstGeom>
        <a:solidFill>
          <a:srgbClr val="FFFAFA"/>
        </a:solidFill>
        <a:ln w="63500">
          <a:solidFill>
            <a:srgbClr val="DF7F1B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b="1" kern="1200" dirty="0" err="1">
              <a:solidFill>
                <a:srgbClr val="924646"/>
              </a:solidFill>
            </a:rPr>
            <a:t>Normál</a:t>
          </a:r>
          <a:endParaRPr lang="en-GB" sz="2600" b="1" kern="1200" dirty="0">
            <a:solidFill>
              <a:srgbClr val="924646"/>
            </a:solidFill>
          </a:endParaRPr>
        </a:p>
      </dsp:txBody>
      <dsp:txXfrm>
        <a:off x="3739970" y="3837864"/>
        <a:ext cx="1507724" cy="944263"/>
      </dsp:txXfrm>
    </dsp:sp>
    <dsp:sp modelId="{B1F34FEE-AEE5-5648-B893-E4D91FD51D09}">
      <dsp:nvSpPr>
        <dsp:cNvPr id="0" name=""/>
        <dsp:cNvSpPr/>
      </dsp:nvSpPr>
      <dsp:spPr>
        <a:xfrm>
          <a:off x="1203123" y="520160"/>
          <a:ext cx="4183245" cy="4183245"/>
        </a:xfrm>
        <a:custGeom>
          <a:avLst/>
          <a:gdLst/>
          <a:ahLst/>
          <a:cxnLst/>
          <a:rect l="0" t="0" r="0" b="0"/>
          <a:pathLst>
            <a:path>
              <a:moveTo>
                <a:pt x="2321979" y="4170522"/>
              </a:moveTo>
              <a:arcTo wR="2091622" hR="2091622" stAng="5020621" swAng="826024"/>
            </a:path>
          </a:pathLst>
        </a:custGeom>
        <a:noFill/>
        <a:ln w="50800" cap="flat" cmpd="sng" algn="ctr">
          <a:solidFill>
            <a:srgbClr val="DF7F1B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3B7340-DAF8-7D4C-8346-6592B445038A}">
      <dsp:nvSpPr>
        <dsp:cNvPr id="0" name=""/>
        <dsp:cNvSpPr/>
      </dsp:nvSpPr>
      <dsp:spPr>
        <a:xfrm>
          <a:off x="1250600" y="3786772"/>
          <a:ext cx="1609888" cy="1046427"/>
        </a:xfrm>
        <a:prstGeom prst="roundRect">
          <a:avLst/>
        </a:prstGeom>
        <a:solidFill>
          <a:srgbClr val="FFFAFA"/>
        </a:solidFill>
        <a:ln w="63500">
          <a:solidFill>
            <a:srgbClr val="DF7F1B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b="1" kern="1200" dirty="0" err="1">
              <a:solidFill>
                <a:srgbClr val="FFAA01"/>
              </a:solidFill>
            </a:rPr>
            <a:t>Figyel-meztetés</a:t>
          </a:r>
          <a:endParaRPr lang="en-GB" sz="2600" b="1" kern="1200" dirty="0">
            <a:solidFill>
              <a:srgbClr val="FFAA01"/>
            </a:solidFill>
          </a:endParaRPr>
        </a:p>
      </dsp:txBody>
      <dsp:txXfrm>
        <a:off x="1301682" y="3837854"/>
        <a:ext cx="1507724" cy="944263"/>
      </dsp:txXfrm>
    </dsp:sp>
    <dsp:sp modelId="{EEA66B08-CF13-C348-B436-952F38979DD3}">
      <dsp:nvSpPr>
        <dsp:cNvPr id="0" name=""/>
        <dsp:cNvSpPr/>
      </dsp:nvSpPr>
      <dsp:spPr>
        <a:xfrm>
          <a:off x="1173854" y="506496"/>
          <a:ext cx="4183245" cy="4183245"/>
        </a:xfrm>
        <a:custGeom>
          <a:avLst/>
          <a:gdLst/>
          <a:ahLst/>
          <a:cxnLst/>
          <a:rect l="0" t="0" r="0" b="0"/>
          <a:pathLst>
            <a:path>
              <a:moveTo>
                <a:pt x="232484" y="3050002"/>
              </a:moveTo>
              <a:arcTo wR="2091622" hR="2091622" stAng="9163742" swAng="1364682"/>
            </a:path>
          </a:pathLst>
        </a:custGeom>
        <a:noFill/>
        <a:ln w="50800" cap="flat" cmpd="sng" algn="ctr">
          <a:solidFill>
            <a:srgbClr val="DF7F1B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034F2A-6704-C14A-90C6-6226E3F52232}">
      <dsp:nvSpPr>
        <dsp:cNvPr id="0" name=""/>
        <dsp:cNvSpPr/>
      </dsp:nvSpPr>
      <dsp:spPr>
        <a:xfrm>
          <a:off x="470212" y="1448276"/>
          <a:ext cx="1609888" cy="1046427"/>
        </a:xfrm>
        <a:prstGeom prst="roundRect">
          <a:avLst/>
        </a:prstGeom>
        <a:solidFill>
          <a:srgbClr val="FFFAFA"/>
        </a:solidFill>
        <a:ln w="63500">
          <a:solidFill>
            <a:srgbClr val="DF7F1B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b="1" kern="1200" dirty="0" err="1">
              <a:solidFill>
                <a:srgbClr val="FA4602"/>
              </a:solidFill>
            </a:rPr>
            <a:t>Kritikus</a:t>
          </a:r>
          <a:endParaRPr lang="en-GB" sz="2600" b="1" kern="1200" dirty="0">
            <a:solidFill>
              <a:srgbClr val="FA4602"/>
            </a:solidFill>
          </a:endParaRPr>
        </a:p>
      </dsp:txBody>
      <dsp:txXfrm>
        <a:off x="521294" y="1499358"/>
        <a:ext cx="1507724" cy="944263"/>
      </dsp:txXfrm>
    </dsp:sp>
    <dsp:sp modelId="{FC61C3C9-7327-F949-8E80-7A7020F383CD}">
      <dsp:nvSpPr>
        <dsp:cNvPr id="0" name=""/>
        <dsp:cNvSpPr/>
      </dsp:nvSpPr>
      <dsp:spPr>
        <a:xfrm>
          <a:off x="1172785" y="526214"/>
          <a:ext cx="4183245" cy="4183245"/>
        </a:xfrm>
        <a:custGeom>
          <a:avLst/>
          <a:gdLst/>
          <a:ahLst/>
          <a:cxnLst/>
          <a:rect l="0" t="0" r="0" b="0"/>
          <a:pathLst>
            <a:path>
              <a:moveTo>
                <a:pt x="466122" y="775326"/>
              </a:moveTo>
              <a:arcTo wR="2091622" hR="2091622" stAng="13139990" swAng="912499"/>
            </a:path>
          </a:pathLst>
        </a:custGeom>
        <a:noFill/>
        <a:ln w="50800" cap="flat" cmpd="sng" algn="ctr">
          <a:solidFill>
            <a:srgbClr val="DF7F1B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972FA2-6E85-7C45-9271-067258E05E93}" type="datetimeFigureOut">
              <a:rPr lang="hu-HU" smtClean="0"/>
              <a:t>2023. 03. 27.</a:t>
            </a:fld>
            <a:endParaRPr lang="hu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7DFA8A-1EE1-5C4F-A2A4-1E1F4BF0FED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06002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DFA8A-1EE1-5C4F-A2A4-1E1F4BF0FEDF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35300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DFA8A-1EE1-5C4F-A2A4-1E1F4BF0FEDF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11910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DFA8A-1EE1-5C4F-A2A4-1E1F4BF0FEDF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964304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DFA8A-1EE1-5C4F-A2A4-1E1F4BF0FEDF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8521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773B6-C8D7-AA4B-A0CD-30BF477691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hu-H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79B6A5-2B92-1244-9220-E91C907EA9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3654A-DDB0-614C-9658-20915CE79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98DD5-0101-C74D-9398-B87DC1F7F8EC}" type="datetimeFigureOut">
              <a:rPr lang="hu-HU" smtClean="0"/>
              <a:t>2023. 03. 27.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A191C5-77C5-A442-92ED-06C69F82C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FF2CD-1DCC-604E-B019-990C08508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9E01D-51C9-1B48-B65D-73D433732C5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13806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E51EC-7B7C-B142-89A9-40F6465BF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hu-H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FDC84E-EB3D-934B-9616-A49CDEC58B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758717-98D3-F144-A054-F1D0D9569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98DD5-0101-C74D-9398-B87DC1F7F8EC}" type="datetimeFigureOut">
              <a:rPr lang="hu-HU" smtClean="0"/>
              <a:t>2023. 03. 27.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96E332-6D1D-994F-8E46-A191691C5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83659-08F8-4743-B863-C174ED47B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9E01D-51C9-1B48-B65D-73D433732C5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268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E5740B-C51A-3741-940F-8869A79D2C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hu-H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8DDE47-9ADD-4A4D-B3F2-D10CD88AD9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077E4-1CC5-0F4B-A9A8-17CB755EC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98DD5-0101-C74D-9398-B87DC1F7F8EC}" type="datetimeFigureOut">
              <a:rPr lang="hu-HU" smtClean="0"/>
              <a:t>2023. 03. 27.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F0D4DA-1B21-DB4A-8746-9864BF110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B699EF-1DA0-D548-A3E8-353F941C3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9E01D-51C9-1B48-B65D-73D433732C5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25334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90B5C-BFBD-8441-83B2-C60D46B6D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hu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16A282-03F8-7541-A42C-B861D6F480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670D7-D624-BD45-8D21-9C2A07478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98DD5-0101-C74D-9398-B87DC1F7F8EC}" type="datetimeFigureOut">
              <a:rPr lang="hu-HU" smtClean="0"/>
              <a:t>2023. 03. 27.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4FFB74-64FA-AF41-9CB4-6BD864E19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167AFF-6FC0-7245-88F1-9A7CE84DB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9E01D-51C9-1B48-B65D-73D433732C5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07450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76FF3-35C8-0442-9278-61B013829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1311C-3780-0C4B-B495-503B68365E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FB71BE-6960-C14F-B329-E0EBFC8E3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98DD5-0101-C74D-9398-B87DC1F7F8EC}" type="datetimeFigureOut">
              <a:rPr lang="hu-HU" smtClean="0"/>
              <a:t>2023. 03. 27.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B1453-1A4A-7041-B05B-02DC0D181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7E1B1B-A1A5-0A4A-B406-A8C738464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9E01D-51C9-1B48-B65D-73D433732C5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37635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F8E1F-7FE3-F44F-9FA5-B9428C7EB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hu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8CDC62-7FCB-AF4D-8A8D-44217D38D6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hu-H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565C72-BAE4-9E42-A963-DF11878AA3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hu-H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8D8377-3D67-0840-97DD-1BC98FA62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98DD5-0101-C74D-9398-B87DC1F7F8EC}" type="datetimeFigureOut">
              <a:rPr lang="hu-HU" smtClean="0"/>
              <a:t>2023. 03. 27.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2E117D-F6DE-294B-BDB3-D53C9C991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BE9B8C-4D03-4F42-B148-5D7BC211C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9E01D-51C9-1B48-B65D-73D433732C5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41473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E5D7F-8B73-544D-9623-20367512F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5549E3-A542-0B4E-93B0-2E59B26A64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7C30C0-9499-B845-860E-16E0BA4F39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hu-H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52062E-3575-014D-9E06-5417D23EC4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A52352-7A72-BF47-80FF-EA4CD9F36D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hu-H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705EEC-837F-CD4C-ABD1-C6F8757BE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98DD5-0101-C74D-9398-B87DC1F7F8EC}" type="datetimeFigureOut">
              <a:rPr lang="hu-HU" smtClean="0"/>
              <a:t>2023. 03. 27.</a:t>
            </a:fld>
            <a:endParaRPr lang="hu-H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A5D7DB-9E72-6841-9C60-7E517110E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BF592D-4424-F645-8811-202BFE643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9E01D-51C9-1B48-B65D-73D433732C5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65853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D5CAB-06F7-D647-98D6-445AE3B35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hu-H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520D7-512D-3D41-B706-B8D1718F8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98DD5-0101-C74D-9398-B87DC1F7F8EC}" type="datetimeFigureOut">
              <a:rPr lang="hu-HU" smtClean="0"/>
              <a:t>2023. 03. 27.</a:t>
            </a:fld>
            <a:endParaRPr lang="hu-H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A385B7-2291-3142-BD88-2CD496E8E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EC8EBA-757A-8246-939E-5A3A9D2D8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9E01D-51C9-1B48-B65D-73D433732C5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41761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469207-DAE1-C143-A371-579FEB79B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98DD5-0101-C74D-9398-B87DC1F7F8EC}" type="datetimeFigureOut">
              <a:rPr lang="hu-HU" smtClean="0"/>
              <a:t>2023. 03. 27.</a:t>
            </a:fld>
            <a:endParaRPr lang="hu-H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67F29B-229F-3E45-BCC7-9EFB8A809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0B9CB2-D19E-B94C-91FD-82DA416C6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9E01D-51C9-1B48-B65D-73D433732C5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29025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65D02-9EAC-974B-A361-D4AD7C8A8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hu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80E3C-9383-C241-BF94-F2F9FB9B87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hu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7D5C31-59CB-4D4A-85B1-46C4C5B7CB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70E937-1323-8F45-B4D3-7D9C67D90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98DD5-0101-C74D-9398-B87DC1F7F8EC}" type="datetimeFigureOut">
              <a:rPr lang="hu-HU" smtClean="0"/>
              <a:t>2023. 03. 27.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62C3A7-105C-C249-9C5B-2781AC988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59E240-DEB1-274D-889D-977A587A6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9E01D-51C9-1B48-B65D-73D433732C5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8626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DD92F-0A5A-E14E-A0D2-B087B0144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hu-H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F3998D-AC15-0344-B02E-A3DCFA5E95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DA8583-C500-F140-967E-F4DCE7095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AD24C4-519D-A141-9FA0-6F438B9F0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98DD5-0101-C74D-9398-B87DC1F7F8EC}" type="datetimeFigureOut">
              <a:rPr lang="hu-HU" smtClean="0"/>
              <a:t>2023. 03. 27.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7A2B1-8CA2-584E-8BFC-59438AB57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050233-B9A5-AB43-A800-0C4AB3750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9E01D-51C9-1B48-B65D-73D433732C5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35472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A98581-54CD-534B-BDC4-9E4D1BDEC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F50D3D-5EFB-0440-9C75-EFBD36B1FF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342420-4A62-DD41-8FC8-11E4D98349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98DD5-0101-C74D-9398-B87DC1F7F8EC}" type="datetimeFigureOut">
              <a:rPr lang="hu-HU" smtClean="0"/>
              <a:t>2023. 03. 27.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6C84A9-EF77-724F-9653-FDB48AE05C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950169-5F50-8A4B-8F80-3E6A5D7D24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9E01D-51C9-1B48-B65D-73D433732C5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3016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5.svg"/><Relationship Id="rId7" Type="http://schemas.openxmlformats.org/officeDocument/2006/relationships/image" Target="../media/image4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48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12.svg"/><Relationship Id="rId4" Type="http://schemas.openxmlformats.org/officeDocument/2006/relationships/image" Target="../media/image49.png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3.png"/><Relationship Id="rId7" Type="http://schemas.openxmlformats.org/officeDocument/2006/relationships/image" Target="../media/image5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1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5.svg"/><Relationship Id="rId4" Type="http://schemas.openxmlformats.org/officeDocument/2006/relationships/image" Target="../media/image14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5.svg"/><Relationship Id="rId3" Type="http://schemas.openxmlformats.org/officeDocument/2006/relationships/image" Target="../media/image18.png"/><Relationship Id="rId7" Type="http://schemas.openxmlformats.org/officeDocument/2006/relationships/image" Target="../media/image22.svg"/><Relationship Id="rId12" Type="http://schemas.openxmlformats.org/officeDocument/2006/relationships/image" Target="../media/image27.svg"/><Relationship Id="rId17" Type="http://schemas.openxmlformats.org/officeDocument/2006/relationships/image" Target="../media/image4.png"/><Relationship Id="rId2" Type="http://schemas.openxmlformats.org/officeDocument/2006/relationships/image" Target="../media/image17.png"/><Relationship Id="rId16" Type="http://schemas.openxmlformats.org/officeDocument/2006/relationships/image" Target="../media/image12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jpeg"/><Relationship Id="rId15" Type="http://schemas.openxmlformats.org/officeDocument/2006/relationships/image" Target="../media/image11.png"/><Relationship Id="rId10" Type="http://schemas.openxmlformats.org/officeDocument/2006/relationships/image" Target="../media/image25.jpeg"/><Relationship Id="rId4" Type="http://schemas.openxmlformats.org/officeDocument/2006/relationships/image" Target="../media/image19.png"/><Relationship Id="rId9" Type="http://schemas.openxmlformats.org/officeDocument/2006/relationships/image" Target="../media/image24.jpeg"/><Relationship Id="rId14" Type="http://schemas.openxmlformats.org/officeDocument/2006/relationships/image" Target="../media/image2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30.png"/><Relationship Id="rId12" Type="http://schemas.openxmlformats.org/officeDocument/2006/relationships/image" Target="../media/image12.sv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11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5.sv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32.tif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10" Type="http://schemas.openxmlformats.org/officeDocument/2006/relationships/image" Target="../media/image5.svg"/><Relationship Id="rId4" Type="http://schemas.openxmlformats.org/officeDocument/2006/relationships/image" Target="../media/image33.png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emf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12.svg"/><Relationship Id="rId5" Type="http://schemas.openxmlformats.org/officeDocument/2006/relationships/image" Target="../media/image41.png"/><Relationship Id="rId10" Type="http://schemas.openxmlformats.org/officeDocument/2006/relationships/image" Target="../media/image11.png"/><Relationship Id="rId4" Type="http://schemas.openxmlformats.org/officeDocument/2006/relationships/image" Target="../media/image40.png"/><Relationship Id="rId9" Type="http://schemas.openxmlformats.org/officeDocument/2006/relationships/image" Target="../media/image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41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outdoor, road, track, train&#10;&#10;Description automatically generated">
            <a:extLst>
              <a:ext uri="{FF2B5EF4-FFF2-40B4-BE49-F238E27FC236}">
                <a16:creationId xmlns:a16="http://schemas.microsoft.com/office/drawing/2014/main" id="{B7419E7B-40FA-E247-8496-1B61084343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02EAC790-09F7-9ECC-66C1-619FF74E78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9124" y="1706899"/>
            <a:ext cx="9144000" cy="1616311"/>
          </a:xfrm>
        </p:spPr>
        <p:txBody>
          <a:bodyPr>
            <a:noAutofit/>
          </a:bodyPr>
          <a:lstStyle/>
          <a:p>
            <a:r>
              <a:rPr lang="hu-HU" sz="5400" b="1" dirty="0">
                <a:solidFill>
                  <a:srgbClr val="DF7F1B"/>
                </a:solidFill>
              </a:rPr>
              <a:t>QTA: közterületi üzemeltetés-támogató alkalmazás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CD7B2ABF-B2A6-442E-CFB2-924BA76221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355362"/>
            <a:ext cx="12192000" cy="1284602"/>
          </a:xfrm>
        </p:spPr>
        <p:txBody>
          <a:bodyPr>
            <a:noAutofit/>
          </a:bodyPr>
          <a:lstStyle/>
          <a:p>
            <a:r>
              <a:rPr lang="hu-HU" sz="3600" dirty="0">
                <a:solidFill>
                  <a:srgbClr val="FFFAFA"/>
                </a:solidFill>
              </a:rPr>
              <a:t>A közterületi üzemeltetés új korszaka – okos város, tiszta város</a:t>
            </a:r>
          </a:p>
          <a:p>
            <a:r>
              <a:rPr lang="hu-HU" sz="3600" b="1" dirty="0">
                <a:solidFill>
                  <a:srgbClr val="FFFAFA"/>
                </a:solidFill>
              </a:rPr>
              <a:t>3 év </a:t>
            </a:r>
            <a:r>
              <a:rPr lang="hu-HU" sz="3600" dirty="0">
                <a:solidFill>
                  <a:srgbClr val="FFFAFA"/>
                </a:solidFill>
              </a:rPr>
              <a:t>-</a:t>
            </a:r>
            <a:r>
              <a:rPr lang="hu-HU" sz="3600" b="1" dirty="0">
                <a:solidFill>
                  <a:srgbClr val="FFFAFA"/>
                </a:solidFill>
              </a:rPr>
              <a:t> 50 000</a:t>
            </a:r>
            <a:r>
              <a:rPr lang="hu-HU" sz="3600" dirty="0">
                <a:solidFill>
                  <a:srgbClr val="FFFAFA"/>
                </a:solidFill>
              </a:rPr>
              <a:t> objektum - </a:t>
            </a:r>
            <a:r>
              <a:rPr lang="hu-HU" sz="3600" b="1" dirty="0">
                <a:solidFill>
                  <a:srgbClr val="FFFAFA"/>
                </a:solidFill>
              </a:rPr>
              <a:t>2 000 000 </a:t>
            </a:r>
            <a:r>
              <a:rPr lang="hu-HU" sz="3600" dirty="0">
                <a:solidFill>
                  <a:srgbClr val="FFFAFA"/>
                </a:solidFill>
              </a:rPr>
              <a:t>esemény fotókkal</a:t>
            </a:r>
            <a:endParaRPr lang="hu-HU" sz="2000" dirty="0">
              <a:solidFill>
                <a:srgbClr val="FFFAFA"/>
              </a:solidFill>
            </a:endParaRP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8DDA61AB-D30A-FF95-1DC8-8A724D6450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6925" b="22170"/>
          <a:stretch/>
        </p:blipFill>
        <p:spPr>
          <a:xfrm>
            <a:off x="0" y="206970"/>
            <a:ext cx="2705100" cy="685285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9913475A-F5E3-B18C-FE09-A1946D773DF4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12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52858" y="175627"/>
            <a:ext cx="1955800" cy="7493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94F19BA2-35AC-40A9-AF42-E1776C8F83DB}"/>
              </a:ext>
            </a:extLst>
          </p:cNvPr>
          <p:cNvGrpSpPr/>
          <p:nvPr/>
        </p:nvGrpSpPr>
        <p:grpSpPr>
          <a:xfrm>
            <a:off x="5405498" y="6109658"/>
            <a:ext cx="1381003" cy="497950"/>
            <a:chOff x="4697186" y="5735637"/>
            <a:chExt cx="2797628" cy="1008744"/>
          </a:xfrm>
          <a:effectLst>
            <a:outerShdw blurRad="50800" dist="38100" dir="2700000" sx="1000" sy="1000" algn="tl" rotWithShape="0">
              <a:prstClr val="black">
                <a:alpha val="40000"/>
              </a:prstClr>
            </a:outerShdw>
          </a:effectLst>
        </p:grpSpPr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C05590DD-6AA3-371B-6C9C-BF84C22DECF4}"/>
                </a:ext>
              </a:extLst>
            </p:cNvPr>
            <p:cNvSpPr/>
            <p:nvPr/>
          </p:nvSpPr>
          <p:spPr>
            <a:xfrm>
              <a:off x="4697186" y="5735637"/>
              <a:ext cx="2797628" cy="100874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EE7C31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/>
            </a:p>
          </p:txBody>
        </p:sp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5EACD0E0-0443-9D23-71F4-66CD44431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528674" y="5909907"/>
              <a:ext cx="1802961" cy="649514"/>
            </a:xfrm>
            <a:prstGeom prst="rect">
              <a:avLst/>
            </a:prstGeom>
          </p:spPr>
        </p:pic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B2B4C029-E29B-AB2F-FCD1-F51790B69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824655" y="5878383"/>
              <a:ext cx="576550" cy="716320"/>
            </a:xfrm>
            <a:prstGeom prst="rect">
              <a:avLst/>
            </a:prstGeom>
          </p:spPr>
        </p:pic>
      </p:grpSp>
      <p:sp>
        <p:nvSpPr>
          <p:cNvPr id="29" name="Subtitle 2">
            <a:extLst>
              <a:ext uri="{FF2B5EF4-FFF2-40B4-BE49-F238E27FC236}">
                <a16:creationId xmlns:a16="http://schemas.microsoft.com/office/drawing/2014/main" id="{3A00E58A-DF89-BD2C-97C9-8241E0478270}"/>
              </a:ext>
            </a:extLst>
          </p:cNvPr>
          <p:cNvSpPr txBox="1">
            <a:spLocks/>
          </p:cNvSpPr>
          <p:nvPr/>
        </p:nvSpPr>
        <p:spPr>
          <a:xfrm>
            <a:off x="1166382" y="5245866"/>
            <a:ext cx="10069484" cy="7236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>
                <a:solidFill>
                  <a:schemeClr val="bg1">
                    <a:lumMod val="85000"/>
                  </a:schemeClr>
                </a:solidFill>
              </a:rPr>
              <a:t>A QTA a </a:t>
            </a:r>
            <a:r>
              <a:rPr lang="hu-HU" b="1" dirty="0">
                <a:solidFill>
                  <a:schemeClr val="bg1">
                    <a:lumMod val="85000"/>
                  </a:schemeClr>
                </a:solidFill>
              </a:rPr>
              <a:t>Google Felhőben</a:t>
            </a:r>
            <a:r>
              <a:rPr lang="hu-HU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hu-HU" b="1" dirty="0">
                <a:solidFill>
                  <a:schemeClr val="bg1">
                    <a:lumMod val="85000"/>
                  </a:schemeClr>
                </a:solidFill>
              </a:rPr>
              <a:t>Kubernetes</a:t>
            </a:r>
            <a:r>
              <a:rPr lang="hu-HU" dirty="0">
                <a:solidFill>
                  <a:schemeClr val="bg1">
                    <a:lumMod val="85000"/>
                  </a:schemeClr>
                </a:solidFill>
              </a:rPr>
              <a:t> környezetben fut: stabil, magas a rendelkezésre állása és rugalmasan alkalmazkodik a terheléshez.</a:t>
            </a:r>
          </a:p>
        </p:txBody>
      </p:sp>
    </p:spTree>
    <p:extLst>
      <p:ext uri="{BB962C8B-B14F-4D97-AF65-F5344CB8AC3E}">
        <p14:creationId xmlns:p14="http://schemas.microsoft.com/office/powerpoint/2010/main" val="1340837548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41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46A4B51D-3F3F-9E42-B777-645E4C153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983682"/>
          </a:xfrm>
          <a:solidFill>
            <a:srgbClr val="FFFAFA"/>
          </a:solidFill>
        </p:spPr>
        <p:txBody>
          <a:bodyPr/>
          <a:lstStyle/>
          <a:p>
            <a:pPr algn="ctr"/>
            <a:r>
              <a:rPr lang="hu-HU" b="1" dirty="0">
                <a:solidFill>
                  <a:srgbClr val="DF7F1B"/>
                </a:solidFill>
              </a:rPr>
              <a:t>QTA 2 mobil alkalmazás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50CAAD4-CFD0-5854-6AFD-ED670CC3D7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7791" y="265233"/>
            <a:ext cx="1182969" cy="453216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04C0879F-1EF9-4E52-E4F2-AB1B271CAD2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9297" y="142226"/>
            <a:ext cx="1411431" cy="70240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587A08F-84A8-847C-CD63-1BFF0BAF063C}"/>
              </a:ext>
            </a:extLst>
          </p:cNvPr>
          <p:cNvGrpSpPr/>
          <p:nvPr/>
        </p:nvGrpSpPr>
        <p:grpSpPr>
          <a:xfrm>
            <a:off x="466796" y="1219447"/>
            <a:ext cx="11258407" cy="5417388"/>
            <a:chOff x="467262" y="1175379"/>
            <a:chExt cx="11258407" cy="5417388"/>
          </a:xfrm>
        </p:grpSpPr>
        <p:pic>
          <p:nvPicPr>
            <p:cNvPr id="5" name="Picture 4" descr="A picture containing calendar&#10;&#10;Description automatically generated">
              <a:extLst>
                <a:ext uri="{FF2B5EF4-FFF2-40B4-BE49-F238E27FC236}">
                  <a16:creationId xmlns:a16="http://schemas.microsoft.com/office/drawing/2014/main" id="{E6EA6673-3983-AE7B-8979-89CBB7F3F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22546" y="1175379"/>
              <a:ext cx="2503123" cy="54173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6" descr="A screenshot of a phone&#10;&#10;Description automatically generated with medium confidence">
              <a:extLst>
                <a:ext uri="{FF2B5EF4-FFF2-40B4-BE49-F238E27FC236}">
                  <a16:creationId xmlns:a16="http://schemas.microsoft.com/office/drawing/2014/main" id="{77F0AE8B-0E70-163C-8A6F-757FFE2FB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85690" y="1175379"/>
              <a:ext cx="2503123" cy="54173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Picture 8" descr="A screenshot of a computer&#10;&#10;Description automatically generated with medium confidence">
              <a:extLst>
                <a:ext uri="{FF2B5EF4-FFF2-40B4-BE49-F238E27FC236}">
                  <a16:creationId xmlns:a16="http://schemas.microsoft.com/office/drawing/2014/main" id="{F90620D5-9106-567C-1490-445ED8539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04118" y="1175379"/>
              <a:ext cx="2503123" cy="54173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10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8B0BB33B-0BCE-6840-76B3-F2E3597FA4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262" y="1175379"/>
              <a:ext cx="2503123" cy="54173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751528322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41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46A4B51D-3F3F-9E42-B777-645E4C153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983682"/>
          </a:xfrm>
          <a:solidFill>
            <a:srgbClr val="FFFAFA"/>
          </a:solidFill>
        </p:spPr>
        <p:txBody>
          <a:bodyPr/>
          <a:lstStyle/>
          <a:p>
            <a:pPr algn="ctr"/>
            <a:r>
              <a:rPr lang="hu-HU" b="1" dirty="0">
                <a:solidFill>
                  <a:srgbClr val="DF7F1B"/>
                </a:solidFill>
              </a:rPr>
              <a:t>Lakossági mobil alkalmazás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2F3D77A-C5E9-1BFD-A277-4325D388EEA2}"/>
              </a:ext>
            </a:extLst>
          </p:cNvPr>
          <p:cNvGrpSpPr/>
          <p:nvPr/>
        </p:nvGrpSpPr>
        <p:grpSpPr>
          <a:xfrm>
            <a:off x="174918" y="1315017"/>
            <a:ext cx="11842164" cy="5195952"/>
            <a:chOff x="449760" y="1061742"/>
            <a:chExt cx="11292480" cy="495476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77F16CAD-B099-AF46-9B84-C5B4ACEB7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9760" y="1079805"/>
              <a:ext cx="2265200" cy="4902461"/>
            </a:xfrm>
            <a:prstGeom prst="rect">
              <a:avLst/>
            </a:prstGeom>
            <a:effectLst>
              <a:outerShdw blurRad="50800" dist="38100" dir="2700000" sx="101000" sy="101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3540A2F5-269C-694C-9B60-D88059D0B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51119" y="1061742"/>
              <a:ext cx="2281457" cy="4937646"/>
            </a:xfrm>
            <a:prstGeom prst="rect">
              <a:avLst/>
            </a:prstGeom>
            <a:effectLst>
              <a:outerShdw blurRad="50800" dist="38100" dir="2700000" sx="101000" sy="101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78BDD1BB-ADCF-274E-9D96-E2B761492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41454" y="1078866"/>
              <a:ext cx="2281456" cy="4937643"/>
            </a:xfrm>
            <a:prstGeom prst="rect">
              <a:avLst/>
            </a:prstGeom>
            <a:effectLst>
              <a:outerShdw blurRad="50800" dist="38100" dir="2700000" sx="101000" sy="101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F8EB317-B233-4543-867F-DBD3F953D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60783" y="1078865"/>
              <a:ext cx="2281457" cy="4937646"/>
            </a:xfrm>
            <a:prstGeom prst="rect">
              <a:avLst/>
            </a:prstGeom>
            <a:effectLst>
              <a:outerShdw blurRad="50800" dist="38100" dir="2700000" sx="101000" sy="101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E07F84C5-94F4-B36C-0549-8EE2A7CCC90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47791" y="265233"/>
            <a:ext cx="1182969" cy="453216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52AACC6-32F3-0675-5BD9-97FFC984D86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79297" y="142226"/>
            <a:ext cx="1411431" cy="70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900911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41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46A4B51D-3F3F-9E42-B777-645E4C153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983682"/>
          </a:xfrm>
          <a:solidFill>
            <a:srgbClr val="FFFAFA"/>
          </a:solidFill>
        </p:spPr>
        <p:txBody>
          <a:bodyPr/>
          <a:lstStyle/>
          <a:p>
            <a:pPr algn="ctr"/>
            <a:r>
              <a:rPr lang="hu-HU" b="1" dirty="0">
                <a:solidFill>
                  <a:srgbClr val="DF7F1B"/>
                </a:solidFill>
              </a:rPr>
              <a:t>Nyilvános térkép - bejelentések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8631887-9361-E84D-A789-3328556376DC}"/>
              </a:ext>
            </a:extLst>
          </p:cNvPr>
          <p:cNvGrpSpPr/>
          <p:nvPr/>
        </p:nvGrpSpPr>
        <p:grpSpPr>
          <a:xfrm>
            <a:off x="449760" y="1397098"/>
            <a:ext cx="11292480" cy="4954771"/>
            <a:chOff x="397971" y="1042408"/>
            <a:chExt cx="11292480" cy="495477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20E31FE-A31B-EF44-9D32-CB2F391AD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7971" y="1060471"/>
              <a:ext cx="2265200" cy="4902464"/>
            </a:xfrm>
            <a:prstGeom prst="rect">
              <a:avLst/>
            </a:prstGeom>
            <a:effectLst>
              <a:outerShdw blurRad="50800" dist="38100" dir="2700000" sx="101000" sy="101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2FF6656-DD21-1045-9362-9AD880B39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99330" y="1042408"/>
              <a:ext cx="2281457" cy="4937648"/>
            </a:xfrm>
            <a:prstGeom prst="rect">
              <a:avLst/>
            </a:prstGeom>
            <a:effectLst>
              <a:outerShdw blurRad="50800" dist="38100" dir="2700000" sx="101000" sy="101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172267F-AD29-674C-986E-53DA830E3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89665" y="1059532"/>
              <a:ext cx="2281456" cy="4937646"/>
            </a:xfrm>
            <a:prstGeom prst="rect">
              <a:avLst/>
            </a:prstGeom>
            <a:effectLst>
              <a:outerShdw blurRad="50800" dist="38100" dir="2700000" sx="101000" sy="101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B9FDBF68-AD63-8141-94E1-76BF492C1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08994" y="1059531"/>
              <a:ext cx="2281457" cy="4937648"/>
            </a:xfrm>
            <a:prstGeom prst="rect">
              <a:avLst/>
            </a:prstGeom>
            <a:effectLst>
              <a:outerShdw blurRad="50800" dist="38100" dir="2700000" sx="101000" sy="101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350CAAD4-CFD0-5854-6AFD-ED670CC3D7D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47791" y="265233"/>
            <a:ext cx="1182969" cy="453216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04C0879F-1EF9-4E52-E4F2-AB1B271CAD2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79297" y="142226"/>
            <a:ext cx="1411431" cy="70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501548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41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04D911-762D-FE4F-9493-3CEECEFE4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7080" y="1505945"/>
            <a:ext cx="7677839" cy="4156725"/>
          </a:xfrm>
        </p:spPr>
        <p:txBody>
          <a:bodyPr>
            <a:normAutofit/>
          </a:bodyPr>
          <a:lstStyle/>
          <a:p>
            <a:pPr marL="444600" indent="-444600">
              <a:buClr>
                <a:schemeClr val="accent6"/>
              </a:buClr>
              <a:buFont typeface="Wingdings" pitchFamily="2" charset="2"/>
              <a:buChar char="ü"/>
            </a:pPr>
            <a:r>
              <a:rPr lang="hu-HU" sz="4000" dirty="0">
                <a:solidFill>
                  <a:srgbClr val="DE7E1E"/>
                </a:solidFill>
              </a:rPr>
              <a:t>Teljesítmény javulás</a:t>
            </a:r>
            <a:endParaRPr lang="hu-HU" sz="4000" dirty="0">
              <a:solidFill>
                <a:schemeClr val="bg1"/>
              </a:solidFill>
            </a:endParaRPr>
          </a:p>
          <a:p>
            <a:pPr marL="444600" indent="-444600">
              <a:buClr>
                <a:schemeClr val="accent6"/>
              </a:buClr>
              <a:buFont typeface="Wingdings" pitchFamily="2" charset="2"/>
              <a:buChar char="ü"/>
            </a:pPr>
            <a:r>
              <a:rPr lang="hu-HU" sz="4000" dirty="0">
                <a:solidFill>
                  <a:srgbClr val="DE7E1E"/>
                </a:solidFill>
              </a:rPr>
              <a:t>Elégedettség növekedése</a:t>
            </a:r>
          </a:p>
          <a:p>
            <a:pPr marL="444600" indent="-444600">
              <a:buClr>
                <a:schemeClr val="accent6"/>
              </a:buClr>
              <a:buFont typeface="Wingdings" pitchFamily="2" charset="2"/>
              <a:buChar char="ü"/>
            </a:pPr>
            <a:r>
              <a:rPr lang="hu-HU" sz="4000" dirty="0">
                <a:solidFill>
                  <a:srgbClr val="DE7E1E"/>
                </a:solidFill>
              </a:rPr>
              <a:t>Folyamatos és egyszerű felügyelet</a:t>
            </a:r>
          </a:p>
          <a:p>
            <a:pPr marL="444600" indent="-444600">
              <a:buClr>
                <a:schemeClr val="accent6"/>
              </a:buClr>
              <a:buFont typeface="Wingdings" pitchFamily="2" charset="2"/>
              <a:buChar char="ü"/>
            </a:pPr>
            <a:r>
              <a:rPr lang="hu-HU" sz="4000" dirty="0">
                <a:solidFill>
                  <a:srgbClr val="DE7E1E"/>
                </a:solidFill>
              </a:rPr>
              <a:t>Automatikus kimutatások</a:t>
            </a:r>
            <a:endParaRPr lang="hu-HU" sz="4000" dirty="0">
              <a:solidFill>
                <a:schemeClr val="bg1"/>
              </a:solidFill>
            </a:endParaRPr>
          </a:p>
          <a:p>
            <a:pPr marL="444600" indent="-444600">
              <a:buClr>
                <a:schemeClr val="accent6"/>
              </a:buClr>
              <a:buFont typeface="Wingdings" pitchFamily="2" charset="2"/>
              <a:buChar char="ü"/>
            </a:pPr>
            <a:r>
              <a:rPr lang="hu-HU" sz="4000" dirty="0">
                <a:solidFill>
                  <a:srgbClr val="DE7E1E"/>
                </a:solidFill>
              </a:rPr>
              <a:t>Pontosabb tervezés és kivitelezés</a:t>
            </a:r>
          </a:p>
          <a:p>
            <a:pPr marL="444600" indent="-444600">
              <a:buClr>
                <a:schemeClr val="accent6"/>
              </a:buClr>
              <a:buFont typeface="Wingdings" pitchFamily="2" charset="2"/>
              <a:buChar char="ü"/>
            </a:pPr>
            <a:r>
              <a:rPr lang="hu-HU" sz="4000" dirty="0">
                <a:solidFill>
                  <a:srgbClr val="DE7E1E"/>
                </a:solidFill>
              </a:rPr>
              <a:t>Naprakész adatbázis</a:t>
            </a:r>
            <a:endParaRPr lang="hu-HU" sz="4000" dirty="0">
              <a:solidFill>
                <a:schemeClr val="bg1"/>
              </a:solidFill>
            </a:endParaRPr>
          </a:p>
          <a:p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A87348F-2DA1-F24C-B9E3-BDAF8C88C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983682"/>
          </a:xfrm>
          <a:solidFill>
            <a:srgbClr val="FFFAFA"/>
          </a:solidFill>
        </p:spPr>
        <p:txBody>
          <a:bodyPr/>
          <a:lstStyle/>
          <a:p>
            <a:pPr algn="ctr"/>
            <a:r>
              <a:rPr lang="hu-HU" b="1" dirty="0">
                <a:solidFill>
                  <a:srgbClr val="DF7F1B"/>
                </a:solidFill>
              </a:rPr>
              <a:t>Eredmények</a:t>
            </a: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632C5E03-4D7A-484F-A8F7-0075514CC8A2}"/>
              </a:ext>
            </a:extLst>
          </p:cNvPr>
          <p:cNvSpPr txBox="1">
            <a:spLocks/>
          </p:cNvSpPr>
          <p:nvPr/>
        </p:nvSpPr>
        <p:spPr>
          <a:xfrm>
            <a:off x="2554536" y="5991099"/>
            <a:ext cx="7082928" cy="4691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dirty="0">
                <a:solidFill>
                  <a:schemeClr val="bg1"/>
                </a:solidFill>
              </a:rPr>
              <a:t>Köszönjük figyelmüket!</a:t>
            </a:r>
          </a:p>
          <a:p>
            <a:endParaRPr lang="hu-HU" sz="3200" dirty="0">
              <a:solidFill>
                <a:schemeClr val="bg1"/>
              </a:solidFill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0FCB27F-AF89-1CF9-4301-7649AB3052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47791" y="265233"/>
            <a:ext cx="1182969" cy="45321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E3D23419-E213-7DBF-4D8E-41AFBDEA1AE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9297" y="142226"/>
            <a:ext cx="1411431" cy="70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173139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41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29B5414-1C01-B9B3-BCB8-24288B26F8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18" y="1259932"/>
            <a:ext cx="9210101" cy="525193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hu-HU" sz="3300" dirty="0">
                <a:solidFill>
                  <a:schemeClr val="bg1"/>
                </a:solidFill>
              </a:rPr>
              <a:t>Gyakorlati igényekre épülő, hazai fejlesztésű, korszerű </a:t>
            </a:r>
            <a:r>
              <a:rPr lang="hu-HU" sz="3300" b="1" dirty="0">
                <a:solidFill>
                  <a:srgbClr val="DF7F1B"/>
                </a:solidFill>
              </a:rPr>
              <a:t>alkalmazás csomag</a:t>
            </a:r>
            <a:r>
              <a:rPr lang="hu-HU" sz="3300" dirty="0">
                <a:solidFill>
                  <a:schemeClr val="bg1"/>
                </a:solidFill>
              </a:rPr>
              <a:t>,</a:t>
            </a:r>
            <a:r>
              <a:rPr lang="hu-HU" sz="3300" dirty="0">
                <a:solidFill>
                  <a:srgbClr val="DF7F1B"/>
                </a:solidFill>
              </a:rPr>
              <a:t> </a:t>
            </a:r>
            <a:r>
              <a:rPr lang="hu-HU" sz="3300" dirty="0">
                <a:solidFill>
                  <a:schemeClr val="bg1"/>
                </a:solidFill>
              </a:rPr>
              <a:t>amely a </a:t>
            </a:r>
            <a:r>
              <a:rPr lang="hu-HU" sz="3300" b="1" dirty="0">
                <a:solidFill>
                  <a:srgbClr val="DF7F1B"/>
                </a:solidFill>
              </a:rPr>
              <a:t>közterületi üzemeltetést és karbantartást </a:t>
            </a:r>
            <a:r>
              <a:rPr lang="hu-HU" sz="3300" dirty="0">
                <a:solidFill>
                  <a:schemeClr val="bg1"/>
                </a:solidFill>
              </a:rPr>
              <a:t>támogatja.</a:t>
            </a:r>
            <a:endParaRPr lang="hu-HU" sz="3300" b="1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hu-HU" sz="3300" dirty="0">
                <a:solidFill>
                  <a:schemeClr val="bg1"/>
                </a:solidFill>
              </a:rPr>
              <a:t>A munkaszervezést, ellenőrzést és jelentéstételt böngészőben futó </a:t>
            </a:r>
            <a:r>
              <a:rPr lang="hu-HU" sz="3300" b="1" dirty="0">
                <a:solidFill>
                  <a:srgbClr val="DF7F1B"/>
                </a:solidFill>
              </a:rPr>
              <a:t>asztali alkalmazás</a:t>
            </a:r>
            <a:r>
              <a:rPr lang="hu-HU" sz="3300" dirty="0">
                <a:solidFill>
                  <a:srgbClr val="DF7F1B"/>
                </a:solidFill>
              </a:rPr>
              <a:t> </a:t>
            </a:r>
            <a:r>
              <a:rPr lang="hu-HU" sz="3300" dirty="0">
                <a:solidFill>
                  <a:schemeClr val="bg1"/>
                </a:solidFill>
              </a:rPr>
              <a:t>segíti.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hu-HU" sz="3300" dirty="0">
                <a:solidFill>
                  <a:schemeClr val="bg1"/>
                </a:solidFill>
              </a:rPr>
              <a:t>A terepi felmérést, a munkavégzés dokumentálását Android és Apple </a:t>
            </a:r>
            <a:r>
              <a:rPr lang="hu-HU" sz="3300" b="1" dirty="0">
                <a:solidFill>
                  <a:srgbClr val="DF7F1B"/>
                </a:solidFill>
              </a:rPr>
              <a:t>mobil alkalmazás</a:t>
            </a:r>
            <a:r>
              <a:rPr lang="hu-HU" sz="3300" b="1" dirty="0">
                <a:solidFill>
                  <a:schemeClr val="bg1"/>
                </a:solidFill>
              </a:rPr>
              <a:t> </a:t>
            </a:r>
            <a:r>
              <a:rPr lang="hu-HU" sz="3300" dirty="0">
                <a:solidFill>
                  <a:schemeClr val="bg1"/>
                </a:solidFill>
              </a:rPr>
              <a:t>szolgálja ki.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hu-HU" sz="3300" dirty="0">
                <a:solidFill>
                  <a:schemeClr val="bg1"/>
                </a:solidFill>
              </a:rPr>
              <a:t>Támogatja a különböző </a:t>
            </a:r>
            <a:r>
              <a:rPr lang="hu-HU" sz="3300" b="1" dirty="0">
                <a:solidFill>
                  <a:srgbClr val="DF7F1B"/>
                </a:solidFill>
              </a:rPr>
              <a:t>bejelentéseket</a:t>
            </a:r>
            <a:r>
              <a:rPr lang="hu-HU" sz="3300" dirty="0">
                <a:solidFill>
                  <a:schemeClr val="bg1"/>
                </a:solidFill>
              </a:rPr>
              <a:t>, Interneten és mobil alkalmazás használatával.</a:t>
            </a:r>
            <a:endParaRPr lang="hu-HU" sz="3300" dirty="0">
              <a:solidFill>
                <a:srgbClr val="DF7F1B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19C279B-9000-6C64-28DB-378271586DD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83682"/>
          </a:xfrm>
          <a:prstGeom prst="rect">
            <a:avLst/>
          </a:prstGeom>
          <a:solidFill>
            <a:srgbClr val="FFFAFA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b="1" dirty="0">
                <a:solidFill>
                  <a:srgbClr val="DF7F1B"/>
                </a:solidFill>
              </a:rPr>
              <a:t>Mi a QTA?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DCAD6E1A-4B16-015C-F7DF-9619DDAB02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7791" y="265233"/>
            <a:ext cx="1182969" cy="4532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D12B0A9-D3D6-349A-8CC4-F152E312CD4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376854" y="1248915"/>
            <a:ext cx="2541875" cy="53661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101A41C5-29FE-BA3E-EFC8-9E521A6D7A7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9297" y="142226"/>
            <a:ext cx="1411431" cy="70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504004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41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>
            <a:extLst>
              <a:ext uri="{FF2B5EF4-FFF2-40B4-BE49-F238E27FC236}">
                <a16:creationId xmlns:a16="http://schemas.microsoft.com/office/drawing/2014/main" id="{EF9E3807-08BB-5ED3-DEF5-F6A3DADF7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983682"/>
          </a:xfrm>
          <a:solidFill>
            <a:srgbClr val="FFFAFA"/>
          </a:solidFill>
        </p:spPr>
        <p:txBody>
          <a:bodyPr/>
          <a:lstStyle/>
          <a:p>
            <a:pPr algn="ctr"/>
            <a:r>
              <a:rPr lang="hu-HU" b="1" dirty="0">
                <a:solidFill>
                  <a:srgbClr val="DF7F1B"/>
                </a:solidFill>
              </a:rPr>
              <a:t>Támogatott munkafolyamatok 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3D2CCDAA-8C5A-04B7-97DF-818AC69D25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24" y="1052423"/>
            <a:ext cx="6627665" cy="5663351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hu-HU" sz="2200" b="1" dirty="0">
                <a:solidFill>
                  <a:srgbClr val="DF7F1B"/>
                </a:solidFill>
              </a:rPr>
              <a:t>Hulladékgyűjtők, kutyapiszok ládák </a:t>
            </a:r>
            <a:r>
              <a:rPr lang="hu-HU" sz="2200" dirty="0">
                <a:solidFill>
                  <a:schemeClr val="bg1"/>
                </a:solidFill>
              </a:rPr>
              <a:t>ürítése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hu-HU" sz="2200" b="1" dirty="0">
                <a:solidFill>
                  <a:srgbClr val="DF7F1B"/>
                </a:solidFill>
              </a:rPr>
              <a:t>Zöldterületek</a:t>
            </a:r>
            <a:r>
              <a:rPr lang="hu-HU" sz="2200" dirty="0">
                <a:solidFill>
                  <a:schemeClr val="bg1"/>
                </a:solidFill>
              </a:rPr>
              <a:t> kezelése, fenntartása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hu-HU" sz="2200" b="1" dirty="0">
                <a:solidFill>
                  <a:srgbClr val="DF7F1B"/>
                </a:solidFill>
              </a:rPr>
              <a:t>Növények </a:t>
            </a:r>
            <a:r>
              <a:rPr lang="hu-HU" sz="2200" dirty="0">
                <a:solidFill>
                  <a:schemeClr val="bg1"/>
                </a:solidFill>
              </a:rPr>
              <a:t>(kandeláber, dézsa)</a:t>
            </a:r>
            <a:endParaRPr lang="hu-HU" sz="2200" b="1" dirty="0">
              <a:solidFill>
                <a:srgbClr val="DF7F1B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hu-HU" sz="2200" b="1" dirty="0">
                <a:solidFill>
                  <a:srgbClr val="DF7F1B"/>
                </a:solidFill>
              </a:rPr>
              <a:t>Épületek, </a:t>
            </a:r>
            <a:r>
              <a:rPr lang="hu-HU" sz="2200" dirty="0">
                <a:solidFill>
                  <a:schemeClr val="bg1"/>
                </a:solidFill>
              </a:rPr>
              <a:t>bérlakások karbantartásai</a:t>
            </a:r>
            <a:endParaRPr lang="hu-HU" sz="2200" b="1" dirty="0">
              <a:solidFill>
                <a:srgbClr val="DF7F1B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hu-HU" sz="2200" b="1" dirty="0">
                <a:solidFill>
                  <a:srgbClr val="DF7F1B"/>
                </a:solidFill>
              </a:rPr>
              <a:t>Parki eszközök</a:t>
            </a:r>
            <a:r>
              <a:rPr lang="hu-HU" sz="2200" dirty="0">
                <a:solidFill>
                  <a:schemeClr val="bg1"/>
                </a:solidFill>
              </a:rPr>
              <a:t> karbantartása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hu-HU" sz="2200" b="1" dirty="0">
                <a:solidFill>
                  <a:srgbClr val="DF7F1B"/>
                </a:solidFill>
              </a:rPr>
              <a:t>Fiatal fák </a:t>
            </a:r>
            <a:r>
              <a:rPr lang="hu-HU" sz="2200" dirty="0">
                <a:solidFill>
                  <a:schemeClr val="bg1"/>
                </a:solidFill>
              </a:rPr>
              <a:t>tányérozása, metszése, locsolása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hu-HU" sz="2200" b="1" dirty="0">
                <a:solidFill>
                  <a:srgbClr val="DF7F1B"/>
                </a:solidFill>
              </a:rPr>
              <a:t>Koros fák </a:t>
            </a:r>
            <a:r>
              <a:rPr lang="hu-HU" sz="2200" dirty="0">
                <a:solidFill>
                  <a:schemeClr val="bg1"/>
                </a:solidFill>
              </a:rPr>
              <a:t>ápolása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hu-HU" sz="2200" b="1" dirty="0">
                <a:solidFill>
                  <a:srgbClr val="DF7F1B"/>
                </a:solidFill>
              </a:rPr>
              <a:t>Illegális hulladékok </a:t>
            </a:r>
            <a:r>
              <a:rPr lang="hu-HU" sz="2200" dirty="0">
                <a:solidFill>
                  <a:schemeClr val="bg1"/>
                </a:solidFill>
              </a:rPr>
              <a:t>bejelentése, elszállítása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hu-HU" sz="2200" b="1" dirty="0">
                <a:solidFill>
                  <a:srgbClr val="DF7F1B"/>
                </a:solidFill>
              </a:rPr>
              <a:t>Játszóterek</a:t>
            </a:r>
            <a:r>
              <a:rPr lang="hu-HU" sz="2200" dirty="0">
                <a:solidFill>
                  <a:schemeClr val="bg1"/>
                </a:solidFill>
              </a:rPr>
              <a:t> </a:t>
            </a:r>
            <a:r>
              <a:rPr lang="hu-HU" sz="2200" b="1" dirty="0">
                <a:solidFill>
                  <a:srgbClr val="DF7F1B"/>
                </a:solidFill>
              </a:rPr>
              <a:t>és játékok</a:t>
            </a:r>
            <a:r>
              <a:rPr lang="hu-HU" sz="2200" dirty="0">
                <a:solidFill>
                  <a:schemeClr val="bg1"/>
                </a:solidFill>
              </a:rPr>
              <a:t> ellenőrzése, javítása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hu-HU" sz="2200" b="1" dirty="0">
                <a:solidFill>
                  <a:srgbClr val="DF7F1B"/>
                </a:solidFill>
              </a:rPr>
              <a:t>Kutyafuttatók</a:t>
            </a:r>
            <a:r>
              <a:rPr lang="hu-HU" sz="2200" dirty="0">
                <a:solidFill>
                  <a:schemeClr val="bg1"/>
                </a:solidFill>
              </a:rPr>
              <a:t> és berendezéseik üzemeltetése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hu-HU" sz="2200" b="1" dirty="0">
                <a:solidFill>
                  <a:srgbClr val="DF7F1B"/>
                </a:solidFill>
              </a:rPr>
              <a:t>Takarítási területek </a:t>
            </a:r>
            <a:r>
              <a:rPr lang="hu-HU" sz="2200" dirty="0">
                <a:solidFill>
                  <a:schemeClr val="bg1"/>
                </a:solidFill>
              </a:rPr>
              <a:t>nyomkövetése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hu-HU" sz="2200" b="1" dirty="0">
                <a:solidFill>
                  <a:srgbClr val="DF7F1B"/>
                </a:solidFill>
              </a:rPr>
              <a:t>Közvilágítás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hu-HU" sz="2200" b="1" dirty="0">
                <a:solidFill>
                  <a:srgbClr val="DF7F1B"/>
                </a:solidFill>
              </a:rPr>
              <a:t>Közlekedés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hu-HU" sz="2200" b="1" dirty="0">
                <a:solidFill>
                  <a:srgbClr val="DF7F1B"/>
                </a:solidFill>
              </a:rPr>
              <a:t>Úthibák</a:t>
            </a:r>
            <a:r>
              <a:rPr lang="hu-HU" sz="2200" dirty="0">
                <a:solidFill>
                  <a:schemeClr val="bg1"/>
                </a:solidFill>
              </a:rPr>
              <a:t> bejelentése, kijavítása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hu-HU" sz="2200" b="1" dirty="0">
                <a:solidFill>
                  <a:srgbClr val="DF7F1B"/>
                </a:solidFill>
              </a:rPr>
              <a:t>Szenzor állomások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hu-HU" sz="2000" dirty="0">
              <a:solidFill>
                <a:schemeClr val="bg1"/>
              </a:solidFill>
            </a:endParaRPr>
          </a:p>
          <a:p>
            <a:endParaRPr lang="hu-HU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31" name="Picture 30" descr="A picture containing text, electronics, display, computer&#10;&#10;Description automatically generated">
            <a:extLst>
              <a:ext uri="{FF2B5EF4-FFF2-40B4-BE49-F238E27FC236}">
                <a16:creationId xmlns:a16="http://schemas.microsoft.com/office/drawing/2014/main" id="{6385C18A-1CE9-9302-9736-099592DCF0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3137" y="3875282"/>
            <a:ext cx="4098864" cy="26727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1032D5E-598C-297C-3E93-EE3FE2F2763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2769" y="1182929"/>
            <a:ext cx="4098865" cy="26727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A3426D3-AD3D-4CBB-E526-D64A4A6F060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0918" y="1285059"/>
            <a:ext cx="1196822" cy="25902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3E8ADDD-0E21-F60D-BC2F-9693EE9A38C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4450" y="3766483"/>
            <a:ext cx="1196822" cy="25902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1C147B05-F064-8F55-ABCD-74383E16675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9297" y="142226"/>
            <a:ext cx="1411431" cy="702402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0A6BE5DC-A9C3-AF77-881E-9167F80F02B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647791" y="265233"/>
            <a:ext cx="1182969" cy="45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270146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41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1">
            <a:extLst>
              <a:ext uri="{FF2B5EF4-FFF2-40B4-BE49-F238E27FC236}">
                <a16:creationId xmlns:a16="http://schemas.microsoft.com/office/drawing/2014/main" id="{7EE56DFD-1D5E-7A87-A2EE-BD7DD88C2E11}"/>
              </a:ext>
            </a:extLst>
          </p:cNvPr>
          <p:cNvSpPr txBox="1">
            <a:spLocks/>
          </p:cNvSpPr>
          <p:nvPr/>
        </p:nvSpPr>
        <p:spPr>
          <a:xfrm>
            <a:off x="-2220" y="0"/>
            <a:ext cx="12192000" cy="983682"/>
          </a:xfrm>
          <a:prstGeom prst="rect">
            <a:avLst/>
          </a:prstGeom>
          <a:solidFill>
            <a:srgbClr val="FFFAFA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b="1" dirty="0">
                <a:solidFill>
                  <a:srgbClr val="DF7F1B"/>
                </a:solidFill>
              </a:rPr>
              <a:t>Hogyan működik?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430837ED-C289-43EC-7124-2BB5A739860A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4268" y="1393413"/>
            <a:ext cx="2170966" cy="14156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8294A2CA-0759-7B57-FFEC-40666115C533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9268" y="1378636"/>
            <a:ext cx="2176652" cy="14193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3EDA9DBE-F4FE-7CA6-D80E-FE03B98B7B9E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91445" y="4924817"/>
            <a:ext cx="2196612" cy="15630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4" name="Can 53">
            <a:extLst>
              <a:ext uri="{FF2B5EF4-FFF2-40B4-BE49-F238E27FC236}">
                <a16:creationId xmlns:a16="http://schemas.microsoft.com/office/drawing/2014/main" id="{1B58F07B-D154-9BE9-2957-9CBC080E5473}"/>
              </a:ext>
            </a:extLst>
          </p:cNvPr>
          <p:cNvSpPr/>
          <p:nvPr/>
        </p:nvSpPr>
        <p:spPr>
          <a:xfrm>
            <a:off x="5162488" y="3197115"/>
            <a:ext cx="1867379" cy="1339165"/>
          </a:xfrm>
          <a:prstGeom prst="can">
            <a:avLst/>
          </a:prstGeom>
          <a:solidFill>
            <a:srgbClr val="DF7F1B"/>
          </a:solidFill>
          <a:ln>
            <a:solidFill>
              <a:srgbClr val="DF7F1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hu-HU" sz="2000" dirty="0">
                <a:solidFill>
                  <a:srgbClr val="FFFFFF"/>
                </a:solidFill>
                <a:effectLst/>
                <a:latin typeface="Calibri-Light"/>
                <a:ea typeface="Calibri-Light"/>
                <a:cs typeface="Calibri-Light"/>
              </a:rPr>
              <a:t>Adatbázis és </a:t>
            </a:r>
            <a:r>
              <a:rPr lang="hu-HU" sz="2000" dirty="0">
                <a:solidFill>
                  <a:srgbClr val="FFFFFF"/>
                </a:solidFill>
                <a:latin typeface="Calibri-Light"/>
                <a:ea typeface="Calibri-Light"/>
                <a:cs typeface="Calibri-Light"/>
              </a:rPr>
              <a:t>háttér rendszer</a:t>
            </a:r>
            <a:endParaRPr lang="hu-HU" sz="2000" dirty="0">
              <a:solidFill>
                <a:srgbClr val="FFFFFF"/>
              </a:solidFill>
              <a:effectLst/>
              <a:latin typeface="Calibri-Light"/>
              <a:ea typeface="Calibri-Light"/>
              <a:cs typeface="Calibri-Light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23280DFD-42F8-99D6-D272-0D00426B3CF2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3571" y="2967181"/>
            <a:ext cx="816149" cy="17663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9E42FB38-F591-9AAF-C1D3-150E281169CA}"/>
              </a:ext>
            </a:extLst>
          </p:cNvPr>
          <p:cNvCxnSpPr>
            <a:cxnSpLocks/>
          </p:cNvCxnSpPr>
          <p:nvPr/>
        </p:nvCxnSpPr>
        <p:spPr>
          <a:xfrm>
            <a:off x="5162488" y="2743626"/>
            <a:ext cx="488174" cy="42450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4957F2F9-A146-B656-8B96-EC192DE1B47C}"/>
              </a:ext>
            </a:extLst>
          </p:cNvPr>
          <p:cNvCxnSpPr>
            <a:cxnSpLocks/>
          </p:cNvCxnSpPr>
          <p:nvPr/>
        </p:nvCxnSpPr>
        <p:spPr>
          <a:xfrm flipV="1">
            <a:off x="4507699" y="3867887"/>
            <a:ext cx="535680" cy="854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Graphic 59">
            <a:extLst>
              <a:ext uri="{FF2B5EF4-FFF2-40B4-BE49-F238E27FC236}">
                <a16:creationId xmlns:a16="http://schemas.microsoft.com/office/drawing/2014/main" id="{F29E5BD8-E822-319F-3558-2070CD3AF5F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88706" y="4226389"/>
            <a:ext cx="758002" cy="280906"/>
          </a:xfrm>
          <a:prstGeom prst="rect">
            <a:avLst/>
          </a:prstGeom>
        </p:spPr>
      </p:pic>
      <p:sp>
        <p:nvSpPr>
          <p:cNvPr id="61" name="Content Placeholder 2">
            <a:extLst>
              <a:ext uri="{FF2B5EF4-FFF2-40B4-BE49-F238E27FC236}">
                <a16:creationId xmlns:a16="http://schemas.microsoft.com/office/drawing/2014/main" id="{AB2CC43D-451E-C34C-B5ED-7CCF5539F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297" y="3031837"/>
            <a:ext cx="1741504" cy="1712921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hu-HU" sz="3000" b="1" dirty="0" err="1">
                <a:solidFill>
                  <a:srgbClr val="DF7F1B"/>
                </a:solidFill>
              </a:rPr>
              <a:t>iOS</a:t>
            </a:r>
            <a:r>
              <a:rPr lang="hu-HU" sz="3000" b="1" dirty="0">
                <a:solidFill>
                  <a:srgbClr val="DF7F1B"/>
                </a:solidFill>
              </a:rPr>
              <a:t> és </a:t>
            </a:r>
            <a:r>
              <a:rPr lang="hu-HU" sz="3000" b="1" dirty="0" err="1">
                <a:solidFill>
                  <a:srgbClr val="DF7F1B"/>
                </a:solidFill>
              </a:rPr>
              <a:t>Android</a:t>
            </a:r>
            <a:r>
              <a:rPr lang="hu-HU" sz="3000" b="1" dirty="0">
                <a:solidFill>
                  <a:srgbClr val="DF7F1B"/>
                </a:solidFill>
              </a:rPr>
              <a:t> mobil</a:t>
            </a:r>
            <a:br>
              <a:rPr lang="hu-HU" sz="3000" b="1" dirty="0">
                <a:solidFill>
                  <a:srgbClr val="DF7F1B"/>
                </a:solidFill>
              </a:rPr>
            </a:br>
            <a:r>
              <a:rPr lang="hu-HU" sz="3000" b="1" dirty="0" err="1">
                <a:solidFill>
                  <a:srgbClr val="DF7F1B"/>
                </a:solidFill>
              </a:rPr>
              <a:t>app</a:t>
            </a:r>
            <a:endParaRPr lang="hu-HU" sz="3000" b="1" dirty="0">
              <a:solidFill>
                <a:schemeClr val="bg1"/>
              </a:solidFill>
            </a:endParaRPr>
          </a:p>
        </p:txBody>
      </p:sp>
      <p:sp>
        <p:nvSpPr>
          <p:cNvPr id="62" name="Content Placeholder 2">
            <a:extLst>
              <a:ext uri="{FF2B5EF4-FFF2-40B4-BE49-F238E27FC236}">
                <a16:creationId xmlns:a16="http://schemas.microsoft.com/office/drawing/2014/main" id="{45875627-ACF2-E381-77EC-B8099CB69B7B}"/>
              </a:ext>
            </a:extLst>
          </p:cNvPr>
          <p:cNvSpPr txBox="1">
            <a:spLocks/>
          </p:cNvSpPr>
          <p:nvPr/>
        </p:nvSpPr>
        <p:spPr>
          <a:xfrm>
            <a:off x="9991505" y="3275677"/>
            <a:ext cx="2169295" cy="11625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000" b="1" dirty="0">
                <a:solidFill>
                  <a:srgbClr val="DF7F1B"/>
                </a:solidFill>
              </a:rPr>
              <a:t>Bejelentés</a:t>
            </a:r>
            <a:r>
              <a:rPr lang="hu-HU" sz="3000" dirty="0">
                <a:solidFill>
                  <a:srgbClr val="DF7F1B"/>
                </a:solidFill>
              </a:rPr>
              <a:t> </a:t>
            </a:r>
            <a:r>
              <a:rPr lang="hu-HU" sz="1800" dirty="0">
                <a:solidFill>
                  <a:srgbClr val="DF7F1B"/>
                </a:solidFill>
              </a:rPr>
              <a:t>(nyilvános térkép, </a:t>
            </a:r>
            <a:br>
              <a:rPr lang="hu-HU" sz="1800" dirty="0">
                <a:solidFill>
                  <a:srgbClr val="DF7F1B"/>
                </a:solidFill>
              </a:rPr>
            </a:br>
            <a:r>
              <a:rPr lang="hu-HU" sz="1800" dirty="0">
                <a:solidFill>
                  <a:srgbClr val="DF7F1B"/>
                </a:solidFill>
              </a:rPr>
              <a:t>lakossági mobil</a:t>
            </a:r>
            <a:br>
              <a:rPr lang="hu-HU" sz="1800" dirty="0">
                <a:solidFill>
                  <a:srgbClr val="DF7F1B"/>
                </a:solidFill>
              </a:rPr>
            </a:br>
            <a:r>
              <a:rPr lang="hu-HU" sz="1800" dirty="0">
                <a:solidFill>
                  <a:srgbClr val="DF7F1B"/>
                </a:solidFill>
              </a:rPr>
              <a:t>alkalmazás)</a:t>
            </a:r>
            <a:endParaRPr lang="hu-HU" sz="1800" dirty="0">
              <a:solidFill>
                <a:schemeClr val="bg1"/>
              </a:solidFill>
            </a:endParaRPr>
          </a:p>
        </p:txBody>
      </p: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35DEB5A1-9A9A-406E-3704-E589E60C9CF1}"/>
              </a:ext>
            </a:extLst>
          </p:cNvPr>
          <p:cNvSpPr txBox="1">
            <a:spLocks/>
          </p:cNvSpPr>
          <p:nvPr/>
        </p:nvSpPr>
        <p:spPr>
          <a:xfrm>
            <a:off x="9141697" y="1658650"/>
            <a:ext cx="2050790" cy="8505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u-HU" sz="3000" b="1" dirty="0">
                <a:solidFill>
                  <a:srgbClr val="DF7F1B"/>
                </a:solidFill>
              </a:rPr>
              <a:t>Tervezés, felügyelet</a:t>
            </a:r>
            <a:endParaRPr lang="hu-HU" b="1" dirty="0">
              <a:solidFill>
                <a:schemeClr val="bg1"/>
              </a:solidFill>
            </a:endParaRP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20372FB9-9644-5BBA-CFD1-3BC537D73F01}"/>
              </a:ext>
            </a:extLst>
          </p:cNvPr>
          <p:cNvCxnSpPr>
            <a:cxnSpLocks/>
          </p:cNvCxnSpPr>
          <p:nvPr/>
        </p:nvCxnSpPr>
        <p:spPr>
          <a:xfrm>
            <a:off x="7140775" y="3876435"/>
            <a:ext cx="853064" cy="0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69C1CE3B-0B91-875A-2AE7-5A39ED3101D8}"/>
              </a:ext>
            </a:extLst>
          </p:cNvPr>
          <p:cNvCxnSpPr>
            <a:cxnSpLocks/>
          </p:cNvCxnSpPr>
          <p:nvPr/>
        </p:nvCxnSpPr>
        <p:spPr>
          <a:xfrm>
            <a:off x="6599104" y="4574130"/>
            <a:ext cx="429823" cy="35068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Content Placeholder 2">
            <a:extLst>
              <a:ext uri="{FF2B5EF4-FFF2-40B4-BE49-F238E27FC236}">
                <a16:creationId xmlns:a16="http://schemas.microsoft.com/office/drawing/2014/main" id="{F45DC0AB-DFFE-07F9-9EE6-5DCD61FFEA00}"/>
              </a:ext>
            </a:extLst>
          </p:cNvPr>
          <p:cNvSpPr txBox="1">
            <a:spLocks/>
          </p:cNvSpPr>
          <p:nvPr/>
        </p:nvSpPr>
        <p:spPr>
          <a:xfrm>
            <a:off x="9141697" y="5204774"/>
            <a:ext cx="2721867" cy="9629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000" b="1" dirty="0">
                <a:solidFill>
                  <a:srgbClr val="DF7F1B"/>
                </a:solidFill>
              </a:rPr>
              <a:t>Jelentések,</a:t>
            </a:r>
            <a:br>
              <a:rPr lang="hu-HU" sz="3000" b="1" dirty="0">
                <a:solidFill>
                  <a:srgbClr val="DF7F1B"/>
                </a:solidFill>
              </a:rPr>
            </a:br>
            <a:r>
              <a:rPr lang="hu-HU" sz="3000" b="1" dirty="0">
                <a:solidFill>
                  <a:srgbClr val="DF7F1B"/>
                </a:solidFill>
              </a:rPr>
              <a:t>kimutatások</a:t>
            </a:r>
            <a:endParaRPr lang="hu-HU" sz="3000" b="1" dirty="0">
              <a:solidFill>
                <a:schemeClr val="bg1"/>
              </a:solidFill>
            </a:endParaRPr>
          </a:p>
        </p:txBody>
      </p:sp>
      <p:pic>
        <p:nvPicPr>
          <p:cNvPr id="67" name="Picture 66" descr="A close up of a logo&#10;&#10;Description automatically generated">
            <a:extLst>
              <a:ext uri="{FF2B5EF4-FFF2-40B4-BE49-F238E27FC236}">
                <a16:creationId xmlns:a16="http://schemas.microsoft.com/office/drawing/2014/main" id="{8C633296-DEF0-2BB3-5E9B-5713BACF63C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2493" y="3457136"/>
            <a:ext cx="496275" cy="819125"/>
          </a:xfrm>
          <a:prstGeom prst="rect">
            <a:avLst/>
          </a:prstGeom>
        </p:spPr>
      </p:pic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E3E3D0F4-E5B8-0F74-00EE-31E96E175C90}"/>
              </a:ext>
            </a:extLst>
          </p:cNvPr>
          <p:cNvCxnSpPr>
            <a:cxnSpLocks/>
          </p:cNvCxnSpPr>
          <p:nvPr/>
        </p:nvCxnSpPr>
        <p:spPr>
          <a:xfrm>
            <a:off x="3106222" y="3880185"/>
            <a:ext cx="597611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Content Placeholder 2">
            <a:extLst>
              <a:ext uri="{FF2B5EF4-FFF2-40B4-BE49-F238E27FC236}">
                <a16:creationId xmlns:a16="http://schemas.microsoft.com/office/drawing/2014/main" id="{7E30B62C-2399-494E-AFEC-62508DEAD5AA}"/>
              </a:ext>
            </a:extLst>
          </p:cNvPr>
          <p:cNvSpPr txBox="1">
            <a:spLocks/>
          </p:cNvSpPr>
          <p:nvPr/>
        </p:nvSpPr>
        <p:spPr>
          <a:xfrm>
            <a:off x="828792" y="1633210"/>
            <a:ext cx="2176653" cy="8793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hu-HU" sz="3000" b="1" dirty="0">
                <a:solidFill>
                  <a:srgbClr val="DF7F1B"/>
                </a:solidFill>
              </a:rPr>
              <a:t>Vezetői</a:t>
            </a:r>
            <a:br>
              <a:rPr lang="hu-HU" sz="3000" b="1" dirty="0">
                <a:solidFill>
                  <a:schemeClr val="bg1"/>
                </a:solidFill>
              </a:rPr>
            </a:br>
            <a:r>
              <a:rPr lang="hu-HU" sz="3000" b="1" dirty="0">
                <a:solidFill>
                  <a:srgbClr val="DF7F1B"/>
                </a:solidFill>
              </a:rPr>
              <a:t>információk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2A81E334-B2C6-C380-8F93-3EA420596565}"/>
              </a:ext>
            </a:extLst>
          </p:cNvPr>
          <p:cNvCxnSpPr>
            <a:cxnSpLocks/>
          </p:cNvCxnSpPr>
          <p:nvPr/>
        </p:nvCxnSpPr>
        <p:spPr>
          <a:xfrm flipH="1">
            <a:off x="6599104" y="2743626"/>
            <a:ext cx="430763" cy="42450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Picture 71">
            <a:extLst>
              <a:ext uri="{FF2B5EF4-FFF2-40B4-BE49-F238E27FC236}">
                <a16:creationId xmlns:a16="http://schemas.microsoft.com/office/drawing/2014/main" id="{490102D9-5C60-8743-3356-FB05B9ED9B4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4276" y="2955878"/>
            <a:ext cx="816149" cy="17663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3" name="Picture 72" descr="Map&#10;&#10;Description automatically generated">
            <a:extLst>
              <a:ext uri="{FF2B5EF4-FFF2-40B4-BE49-F238E27FC236}">
                <a16:creationId xmlns:a16="http://schemas.microsoft.com/office/drawing/2014/main" id="{A8B3D172-7D3F-BCBF-CB9D-01FC32697BB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8714" y="2841856"/>
            <a:ext cx="1016731" cy="22004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4" name="Content Placeholder 2">
            <a:extLst>
              <a:ext uri="{FF2B5EF4-FFF2-40B4-BE49-F238E27FC236}">
                <a16:creationId xmlns:a16="http://schemas.microsoft.com/office/drawing/2014/main" id="{B6A37ADC-CF09-2DA6-9590-4D4F74111D06}"/>
              </a:ext>
            </a:extLst>
          </p:cNvPr>
          <p:cNvSpPr txBox="1">
            <a:spLocks/>
          </p:cNvSpPr>
          <p:nvPr/>
        </p:nvSpPr>
        <p:spPr>
          <a:xfrm>
            <a:off x="3560988" y="5051338"/>
            <a:ext cx="2266027" cy="11163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hu-HU" sz="3000" b="1" dirty="0">
                <a:solidFill>
                  <a:srgbClr val="DF7F1B"/>
                </a:solidFill>
              </a:rPr>
              <a:t>Külső adatok</a:t>
            </a:r>
            <a:br>
              <a:rPr lang="hu-HU" sz="3000" dirty="0">
                <a:solidFill>
                  <a:srgbClr val="DF7F1B"/>
                </a:solidFill>
              </a:rPr>
            </a:br>
            <a:r>
              <a:rPr lang="hu-HU" sz="1600" dirty="0">
                <a:solidFill>
                  <a:srgbClr val="DF7F1B"/>
                </a:solidFill>
              </a:rPr>
              <a:t>GPS, ultrahangos</a:t>
            </a:r>
            <a:br>
              <a:rPr lang="hu-HU" sz="1600" dirty="0">
                <a:solidFill>
                  <a:srgbClr val="DF7F1B"/>
                </a:solidFill>
              </a:rPr>
            </a:br>
            <a:r>
              <a:rPr lang="hu-HU" sz="1600" dirty="0">
                <a:solidFill>
                  <a:srgbClr val="DF7F1B"/>
                </a:solidFill>
              </a:rPr>
              <a:t>locsolásmérő,</a:t>
            </a:r>
            <a:br>
              <a:rPr lang="hu-HU" sz="1600" dirty="0">
                <a:solidFill>
                  <a:srgbClr val="DF7F1B"/>
                </a:solidFill>
              </a:rPr>
            </a:br>
            <a:r>
              <a:rPr lang="hu-HU" sz="1600" dirty="0" err="1">
                <a:solidFill>
                  <a:srgbClr val="DF7F1B"/>
                </a:solidFill>
              </a:rPr>
              <a:t>IoT</a:t>
            </a:r>
            <a:r>
              <a:rPr lang="hu-HU" sz="1600" dirty="0">
                <a:solidFill>
                  <a:srgbClr val="DF7F1B"/>
                </a:solidFill>
              </a:rPr>
              <a:t> jeladók stb.</a:t>
            </a: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15FA1891-85F7-0847-E820-9CAE762A7468}"/>
              </a:ext>
            </a:extLst>
          </p:cNvPr>
          <p:cNvCxnSpPr>
            <a:cxnSpLocks/>
          </p:cNvCxnSpPr>
          <p:nvPr/>
        </p:nvCxnSpPr>
        <p:spPr>
          <a:xfrm rot="10800000" flipH="1">
            <a:off x="5101595" y="4595687"/>
            <a:ext cx="429823" cy="35068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6" name="Graphic 75">
            <a:extLst>
              <a:ext uri="{FF2B5EF4-FFF2-40B4-BE49-F238E27FC236}">
                <a16:creationId xmlns:a16="http://schemas.microsoft.com/office/drawing/2014/main" id="{D2A9FFFB-519E-A7AD-4F32-3782464652A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820408" y="5266648"/>
            <a:ext cx="1353341" cy="879360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8F376EC5-5A40-F186-E760-93CAF8EDF94F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710996" y="5609528"/>
            <a:ext cx="503246" cy="447330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5A80D65C-043B-BFC1-DE2A-69EB90313C2C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79297" y="142226"/>
            <a:ext cx="1411431" cy="702402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id="{E8D98AC0-4062-A930-FA84-DED16B496ECE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647791" y="265233"/>
            <a:ext cx="1182969" cy="45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173122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41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7E1267A1-D8C2-F444-BA6F-23835DE8D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983682"/>
          </a:xfrm>
          <a:solidFill>
            <a:srgbClr val="FFFAFA"/>
          </a:solidFill>
        </p:spPr>
        <p:txBody>
          <a:bodyPr/>
          <a:lstStyle/>
          <a:p>
            <a:pPr algn="ctr"/>
            <a:r>
              <a:rPr lang="hu-HU" b="1" dirty="0">
                <a:solidFill>
                  <a:srgbClr val="DF7F1B"/>
                </a:solidFill>
              </a:rPr>
              <a:t>Üzemeltetési modell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8A71AA1-6C86-B3B3-26F7-F408434126B0}"/>
              </a:ext>
            </a:extLst>
          </p:cNvPr>
          <p:cNvGrpSpPr/>
          <p:nvPr/>
        </p:nvGrpSpPr>
        <p:grpSpPr>
          <a:xfrm>
            <a:off x="258197" y="1502590"/>
            <a:ext cx="11675606" cy="4905648"/>
            <a:chOff x="318197" y="1216152"/>
            <a:chExt cx="11675606" cy="4905648"/>
          </a:xfrm>
        </p:grpSpPr>
        <p:graphicFrame>
          <p:nvGraphicFramePr>
            <p:cNvPr id="17" name="Diagram 16">
              <a:extLst>
                <a:ext uri="{FF2B5EF4-FFF2-40B4-BE49-F238E27FC236}">
                  <a16:creationId xmlns:a16="http://schemas.microsoft.com/office/drawing/2014/main" id="{9B965EBC-5698-DD46-B2DC-7F3D2BCDA3E4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566703371"/>
                </p:ext>
              </p:extLst>
            </p:nvPr>
          </p:nvGraphicFramePr>
          <p:xfrm>
            <a:off x="2499055" y="1216152"/>
            <a:ext cx="6528816" cy="490564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4F4F87F8-6C4D-624D-8268-E294BA470F38}"/>
                </a:ext>
              </a:extLst>
            </p:cNvPr>
            <p:cNvSpPr txBox="1">
              <a:spLocks/>
            </p:cNvSpPr>
            <p:nvPr/>
          </p:nvSpPr>
          <p:spPr>
            <a:xfrm>
              <a:off x="318197" y="2176272"/>
              <a:ext cx="2457291" cy="288036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hu-HU" sz="3600" b="1" dirty="0">
                  <a:solidFill>
                    <a:srgbClr val="DF7F1B"/>
                  </a:solidFill>
                </a:rPr>
                <a:t>Automata</a:t>
              </a:r>
              <a:br>
                <a:rPr lang="hu-HU" sz="3600" b="1" dirty="0">
                  <a:solidFill>
                    <a:srgbClr val="DF7F1B"/>
                  </a:solidFill>
                </a:rPr>
              </a:br>
              <a:r>
                <a:rPr lang="hu-HU" sz="3600" b="1" dirty="0">
                  <a:solidFill>
                    <a:srgbClr val="DF7F1B"/>
                  </a:solidFill>
                </a:rPr>
                <a:t>állapot</a:t>
              </a:r>
            </a:p>
            <a:p>
              <a:pPr algn="ctr"/>
              <a:r>
                <a:rPr lang="hu-HU" sz="3600" b="1" dirty="0">
                  <a:solidFill>
                    <a:srgbClr val="DF7F1B"/>
                  </a:solidFill>
                </a:rPr>
                <a:t>frissítés</a:t>
              </a:r>
            </a:p>
          </p:txBody>
        </p:sp>
        <p:sp>
          <p:nvSpPr>
            <p:cNvPr id="21" name="Title 1">
              <a:extLst>
                <a:ext uri="{FF2B5EF4-FFF2-40B4-BE49-F238E27FC236}">
                  <a16:creationId xmlns:a16="http://schemas.microsoft.com/office/drawing/2014/main" id="{EEA12A78-7FE8-A941-919F-F2AF8D07AE7D}"/>
                </a:ext>
              </a:extLst>
            </p:cNvPr>
            <p:cNvSpPr txBox="1">
              <a:spLocks/>
            </p:cNvSpPr>
            <p:nvPr/>
          </p:nvSpPr>
          <p:spPr>
            <a:xfrm>
              <a:off x="8729742" y="2228796"/>
              <a:ext cx="3264061" cy="288036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hu-HU" sz="3600" b="1" dirty="0">
                  <a:solidFill>
                    <a:srgbClr val="DF7F1B"/>
                  </a:solidFill>
                </a:rPr>
                <a:t>Beállítható az üzemeltetés gyakorisága</a:t>
              </a:r>
            </a:p>
          </p:txBody>
        </p:sp>
        <p:pic>
          <p:nvPicPr>
            <p:cNvPr id="7" name="Graphic 6" descr="Gears">
              <a:extLst>
                <a:ext uri="{FF2B5EF4-FFF2-40B4-BE49-F238E27FC236}">
                  <a16:creationId xmlns:a16="http://schemas.microsoft.com/office/drawing/2014/main" id="{8EA0D7C4-42B1-2947-BEFD-94D3A49C8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976622" y="2977253"/>
              <a:ext cx="1383446" cy="1383446"/>
            </a:xfrm>
            <a:prstGeom prst="rect">
              <a:avLst/>
            </a:prstGeom>
          </p:spPr>
        </p:pic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0586943-F9BE-6241-B214-75153522EED1}"/>
              </a:ext>
            </a:extLst>
          </p:cNvPr>
          <p:cNvCxnSpPr/>
          <p:nvPr/>
        </p:nvCxnSpPr>
        <p:spPr>
          <a:xfrm flipV="1">
            <a:off x="4572000" y="2359152"/>
            <a:ext cx="1051560" cy="2514600"/>
          </a:xfrm>
          <a:prstGeom prst="straightConnector1">
            <a:avLst/>
          </a:prstGeom>
          <a:ln w="50800">
            <a:solidFill>
              <a:srgbClr val="DF7F1B"/>
            </a:solidFill>
            <a:prstDash val="soli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0C18D9D2-E4A3-1587-F1CF-F419B2E590E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647791" y="265233"/>
            <a:ext cx="1182969" cy="453216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B6BFA6D2-083E-04D7-7594-685DFA02BB1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79297" y="142226"/>
            <a:ext cx="1411431" cy="70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73069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41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53F6A0A-7399-CD3A-584F-403FCEF890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0354" y="1476326"/>
            <a:ext cx="3222769" cy="48437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091CA05-E0E4-C2BD-26E8-7A82493A9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983682"/>
          </a:xfrm>
          <a:solidFill>
            <a:srgbClr val="FFFAFA"/>
          </a:solidFill>
        </p:spPr>
        <p:txBody>
          <a:bodyPr/>
          <a:lstStyle/>
          <a:p>
            <a:pPr algn="ctr"/>
            <a:r>
              <a:rPr lang="hu-HU" b="1" dirty="0">
                <a:solidFill>
                  <a:srgbClr val="DF7F1B"/>
                </a:solidFill>
              </a:rPr>
              <a:t>QR kódok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C76621F-DD5B-15F0-2C76-2E8E4F253E64}"/>
              </a:ext>
            </a:extLst>
          </p:cNvPr>
          <p:cNvCxnSpPr>
            <a:cxnSpLocks/>
          </p:cNvCxnSpPr>
          <p:nvPr/>
        </p:nvCxnSpPr>
        <p:spPr>
          <a:xfrm>
            <a:off x="4002899" y="3891595"/>
            <a:ext cx="765216" cy="0"/>
          </a:xfrm>
          <a:prstGeom prst="straightConnector1">
            <a:avLst/>
          </a:prstGeom>
          <a:ln w="127000">
            <a:solidFill>
              <a:srgbClr val="DF7F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3A7B494-336D-D36F-34B9-1FB687823DD4}"/>
              </a:ext>
            </a:extLst>
          </p:cNvPr>
          <p:cNvGrpSpPr/>
          <p:nvPr/>
        </p:nvGrpSpPr>
        <p:grpSpPr>
          <a:xfrm>
            <a:off x="628159" y="1434915"/>
            <a:ext cx="3275763" cy="4834201"/>
            <a:chOff x="670199" y="1257205"/>
            <a:chExt cx="3275763" cy="4834201"/>
          </a:xfrm>
        </p:grpSpPr>
        <p:pic>
          <p:nvPicPr>
            <p:cNvPr id="17" name="Picture 16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F689AF3A-B456-3110-71BC-62317F9432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4913" y="2590484"/>
              <a:ext cx="3067872" cy="217049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E625678C-1FD1-740E-2728-E6AF800A4F8E}"/>
                </a:ext>
              </a:extLst>
            </p:cNvPr>
            <p:cNvSpPr txBox="1">
              <a:spLocks/>
            </p:cNvSpPr>
            <p:nvPr/>
          </p:nvSpPr>
          <p:spPr>
            <a:xfrm>
              <a:off x="794932" y="1257205"/>
              <a:ext cx="3083895" cy="1290079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hu-HU" sz="2800" b="1" dirty="0">
                  <a:solidFill>
                    <a:srgbClr val="DF7F1B"/>
                  </a:solidFill>
                </a:rPr>
                <a:t>Időjárás és UV ellenálló,</a:t>
              </a:r>
            </a:p>
            <a:p>
              <a:pPr algn="ctr"/>
              <a:r>
                <a:rPr lang="hu-HU" sz="2800" b="1" dirty="0">
                  <a:solidFill>
                    <a:srgbClr val="DF7F1B"/>
                  </a:solidFill>
                </a:rPr>
                <a:t>öntapadós címkék</a:t>
              </a:r>
            </a:p>
          </p:txBody>
        </p:sp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A12D94C1-82CA-72CA-9728-0C32B546D0C9}"/>
                </a:ext>
              </a:extLst>
            </p:cNvPr>
            <p:cNvSpPr txBox="1">
              <a:spLocks/>
            </p:cNvSpPr>
            <p:nvPr/>
          </p:nvSpPr>
          <p:spPr>
            <a:xfrm>
              <a:off x="670199" y="4801327"/>
              <a:ext cx="3275763" cy="1290079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hu-HU" sz="2800" b="1" dirty="0">
                  <a:solidFill>
                    <a:srgbClr val="DF7F1B"/>
                  </a:solidFill>
                </a:rPr>
                <a:t>A QR kódokat az alkalmazásból ki lehet nyomtatni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B3365E5-BD64-BA76-1055-D1B544F8FB4C}"/>
              </a:ext>
            </a:extLst>
          </p:cNvPr>
          <p:cNvGrpSpPr/>
          <p:nvPr/>
        </p:nvGrpSpPr>
        <p:grpSpPr>
          <a:xfrm>
            <a:off x="4936498" y="1394518"/>
            <a:ext cx="2313660" cy="5007342"/>
            <a:chOff x="4864055" y="1216809"/>
            <a:chExt cx="2313660" cy="500734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73505A0-4988-B308-D555-2D167167D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64055" y="1216809"/>
              <a:ext cx="2313660" cy="500734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0282E0C-117C-1894-2CAB-3F43757A1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7956" y="3451517"/>
              <a:ext cx="1086038" cy="1086038"/>
            </a:xfrm>
            <a:prstGeom prst="rect">
              <a:avLst/>
            </a:prstGeom>
          </p:spPr>
        </p:pic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68DDE9B-1929-CC02-EAAA-8D24A3C88F81}"/>
              </a:ext>
            </a:extLst>
          </p:cNvPr>
          <p:cNvCxnSpPr>
            <a:cxnSpLocks/>
          </p:cNvCxnSpPr>
          <p:nvPr/>
        </p:nvCxnSpPr>
        <p:spPr>
          <a:xfrm>
            <a:off x="7392483" y="3891595"/>
            <a:ext cx="765216" cy="0"/>
          </a:xfrm>
          <a:prstGeom prst="straightConnector1">
            <a:avLst/>
          </a:prstGeom>
          <a:ln w="127000">
            <a:solidFill>
              <a:srgbClr val="DF7F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Graphic 34">
            <a:extLst>
              <a:ext uri="{FF2B5EF4-FFF2-40B4-BE49-F238E27FC236}">
                <a16:creationId xmlns:a16="http://schemas.microsoft.com/office/drawing/2014/main" id="{8B949F21-342C-96DC-5E9A-203B1D341C0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9297" y="142226"/>
            <a:ext cx="1411431" cy="702402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EE6DB081-2B76-CF12-210A-B0D279E80BC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647791" y="265233"/>
            <a:ext cx="1182969" cy="45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072647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41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C66F4-8B35-9E28-2632-0AB97FC00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983682"/>
          </a:xfrm>
          <a:solidFill>
            <a:srgbClr val="FFFAFA"/>
          </a:solidFill>
        </p:spPr>
        <p:txBody>
          <a:bodyPr/>
          <a:lstStyle/>
          <a:p>
            <a:pPr algn="ctr"/>
            <a:r>
              <a:rPr lang="hu-HU" b="1" dirty="0">
                <a:solidFill>
                  <a:srgbClr val="DF7F1B"/>
                </a:solidFill>
              </a:rPr>
              <a:t>Locsolás monitoring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9635A58-BD02-8D0E-6F25-00639443D2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9297" y="142226"/>
            <a:ext cx="1411431" cy="702402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0D221D2B-8E9A-3023-41F5-12683AAC5D1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47791" y="265233"/>
            <a:ext cx="1182969" cy="4532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F008A7-5208-D9B2-7D16-723C6EC6FF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4596" y="1070823"/>
            <a:ext cx="9062808" cy="567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63014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41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E23422E-7A73-5B67-ACF8-B9FF8057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983682"/>
          </a:xfrm>
          <a:solidFill>
            <a:srgbClr val="FFFAFA"/>
          </a:solidFill>
        </p:spPr>
        <p:txBody>
          <a:bodyPr/>
          <a:lstStyle/>
          <a:p>
            <a:pPr algn="ctr"/>
            <a:r>
              <a:rPr lang="hu-HU" b="1" dirty="0" err="1">
                <a:solidFill>
                  <a:srgbClr val="DF7F1B"/>
                </a:solidFill>
              </a:rPr>
              <a:t>LoRaWAN</a:t>
            </a:r>
            <a:r>
              <a:rPr lang="hu-HU" b="1" dirty="0">
                <a:solidFill>
                  <a:srgbClr val="DF7F1B"/>
                </a:solidFill>
              </a:rPr>
              <a:t> </a:t>
            </a:r>
            <a:r>
              <a:rPr lang="hu-HU" b="1" dirty="0" err="1">
                <a:solidFill>
                  <a:srgbClr val="DF7F1B"/>
                </a:solidFill>
              </a:rPr>
              <a:t>IoT</a:t>
            </a:r>
            <a:r>
              <a:rPr lang="hu-HU" b="1" dirty="0">
                <a:solidFill>
                  <a:srgbClr val="DF7F1B"/>
                </a:solidFill>
              </a:rPr>
              <a:t> szenzor és monitoring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A2DAB79-82E9-1886-41C9-2C99989998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9297" y="142226"/>
            <a:ext cx="1411431" cy="70240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E0BAA2F8-2F1A-1F8E-BA2E-9ECACEAD02A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47791" y="265233"/>
            <a:ext cx="1182969" cy="453216"/>
          </a:xfrm>
          <a:prstGeom prst="rect">
            <a:avLst/>
          </a:prstGeom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081838A0-113F-34AD-775D-8C558FCE7AB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931" y="1043141"/>
            <a:ext cx="10020138" cy="573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190622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41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8F27706F-F039-1949-9541-28A37291D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041" y="0"/>
            <a:ext cx="12192000" cy="983682"/>
          </a:xfrm>
          <a:solidFill>
            <a:srgbClr val="FFFAFA"/>
          </a:solidFill>
        </p:spPr>
        <p:txBody>
          <a:bodyPr/>
          <a:lstStyle/>
          <a:p>
            <a:pPr algn="ctr"/>
            <a:r>
              <a:rPr lang="hu-HU" b="1" dirty="0">
                <a:solidFill>
                  <a:srgbClr val="DF7F1B"/>
                </a:solidFill>
              </a:rPr>
              <a:t>Asztali alkalmazás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870FE82-6B94-0A50-FDAD-C8E42437D48B}"/>
              </a:ext>
            </a:extLst>
          </p:cNvPr>
          <p:cNvGrpSpPr/>
          <p:nvPr/>
        </p:nvGrpSpPr>
        <p:grpSpPr>
          <a:xfrm>
            <a:off x="60458" y="1335570"/>
            <a:ext cx="12019002" cy="5147321"/>
            <a:chOff x="86498" y="1148283"/>
            <a:chExt cx="12019002" cy="514732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4D09454-3DF8-9144-AD57-41EB114EC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499" y="1148283"/>
              <a:ext cx="3972359" cy="2590223"/>
            </a:xfrm>
            <a:prstGeom prst="rect">
              <a:avLst/>
            </a:prstGeom>
            <a:effectLst>
              <a:outerShdw blurRad="50800" dist="38100" dir="2700000" sx="101000" sy="101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4EB1322-8C13-4642-AAAD-DE1FB7149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07529" y="1148283"/>
              <a:ext cx="3972358" cy="2590223"/>
            </a:xfrm>
            <a:prstGeom prst="rect">
              <a:avLst/>
            </a:prstGeom>
            <a:effectLst>
              <a:outerShdw blurRad="50800" dist="38100" dir="2700000" sx="101000" sy="101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7F7A63F-597A-984A-B271-803E1DC97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33141" y="1148283"/>
              <a:ext cx="3972359" cy="2590224"/>
            </a:xfrm>
            <a:prstGeom prst="rect">
              <a:avLst/>
            </a:prstGeom>
            <a:effectLst>
              <a:outerShdw blurRad="50800" dist="38100" dir="2700000" sx="101000" sy="101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75D2287-6F30-EF48-B028-F009AE1BD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30847" y="3666118"/>
              <a:ext cx="3678223" cy="2629486"/>
            </a:xfrm>
            <a:prstGeom prst="rect">
              <a:avLst/>
            </a:prstGeom>
            <a:effectLst>
              <a:outerShdw blurRad="50800" dist="38100" dir="2700000" sx="101000" sy="101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9CEA1B0-4C9F-0D47-9C60-8058E33EE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498" y="3632994"/>
              <a:ext cx="3972359" cy="2590223"/>
            </a:xfrm>
            <a:prstGeom prst="rect">
              <a:avLst/>
            </a:prstGeom>
            <a:effectLst>
              <a:outerShdw blurRad="50800" dist="38100" dir="2700000" sx="101000" sy="101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7CE15B6-6854-9140-85AA-5AFC4D26F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33140" y="3632994"/>
              <a:ext cx="3972360" cy="2590225"/>
            </a:xfrm>
            <a:prstGeom prst="rect">
              <a:avLst/>
            </a:prstGeom>
          </p:spPr>
        </p:pic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E6F95B5A-0815-1E7B-6034-0A7954FAF34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647791" y="265233"/>
            <a:ext cx="1182969" cy="453216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71A2EF88-592E-5DF2-213C-07EEBB3237E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79297" y="142226"/>
            <a:ext cx="1411431" cy="70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653725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295</Words>
  <Application>Microsoft Macintosh PowerPoint</Application>
  <PresentationFormat>Widescreen</PresentationFormat>
  <Paragraphs>65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Calibri-Light</vt:lpstr>
      <vt:lpstr>Wingdings</vt:lpstr>
      <vt:lpstr>Office Theme</vt:lpstr>
      <vt:lpstr>QTA: közterületi üzemeltetés-támogató alkalmazás</vt:lpstr>
      <vt:lpstr>PowerPoint Presentation</vt:lpstr>
      <vt:lpstr>Támogatott munkafolyamatok </vt:lpstr>
      <vt:lpstr>PowerPoint Presentation</vt:lpstr>
      <vt:lpstr>Üzemeltetési modell</vt:lpstr>
      <vt:lpstr>QR kódok</vt:lpstr>
      <vt:lpstr>Locsolás monitoring</vt:lpstr>
      <vt:lpstr>LoRaWAN IoT szenzor és monitoring</vt:lpstr>
      <vt:lpstr>Asztali alkalmazás</vt:lpstr>
      <vt:lpstr>QTA 2 mobil alkalmazás</vt:lpstr>
      <vt:lpstr>Lakossági mobil alkalmazás</vt:lpstr>
      <vt:lpstr>Nyilvános térkép - bejelentések</vt:lpstr>
      <vt:lpstr>Eredmények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Közterületi üzemeltetést támogató alkalmazás és rozsdamentes acél utcai hulladékgyűjtő bemutató   Erzsébetváros 2020. január 21.</dc:title>
  <dc:creator>Peter Koltai</dc:creator>
  <cp:lastModifiedBy>Péter Koltai</cp:lastModifiedBy>
  <cp:revision>57</cp:revision>
  <dcterms:created xsi:type="dcterms:W3CDTF">2020-01-19T10:59:22Z</dcterms:created>
  <dcterms:modified xsi:type="dcterms:W3CDTF">2023-03-27T18:03:50Z</dcterms:modified>
</cp:coreProperties>
</file>