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258" r:id="rId3"/>
    <p:sldId id="257" r:id="rId4"/>
    <p:sldId id="270" r:id="rId5"/>
    <p:sldId id="261" r:id="rId6"/>
    <p:sldId id="266" r:id="rId7"/>
    <p:sldId id="267" r:id="rId8"/>
    <p:sldId id="262" r:id="rId9"/>
    <p:sldId id="263" r:id="rId10"/>
    <p:sldId id="268" r:id="rId11"/>
    <p:sldId id="265" r:id="rId12"/>
    <p:sldId id="264" r:id="rId13"/>
    <p:sldId id="26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31"/>
    <a:srgbClr val="132D37"/>
    <a:srgbClr val="A7CB35"/>
    <a:srgbClr val="46413D"/>
    <a:srgbClr val="DE7E1E"/>
    <a:srgbClr val="DF7F1B"/>
    <a:srgbClr val="FFAA01"/>
    <a:srgbClr val="FFFAFA"/>
    <a:srgbClr val="FA4602"/>
    <a:srgbClr val="92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E6021-9CE6-124B-994A-A11F139CD7DE}" type="doc">
      <dgm:prSet loTypeId="urn:microsoft.com/office/officeart/2005/8/layout/cycle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507A46-AFE1-A245-ADB1-77D49EC43B7C}">
      <dgm:prSet phldrT="[Text]" custT="1"/>
      <dgm:spPr>
        <a:solidFill>
          <a:srgbClr val="DF7F1B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chemeClr val="bg1"/>
              </a:solidFill>
            </a:rPr>
            <a:t>Üzemel-tetés</a:t>
          </a:r>
          <a:endParaRPr lang="en-GB" sz="2600" b="1" dirty="0">
            <a:solidFill>
              <a:schemeClr val="bg1"/>
            </a:solidFill>
          </a:endParaRPr>
        </a:p>
      </dgm:t>
    </dgm:pt>
    <dgm:pt modelId="{A816D6C6-BF66-EF49-83D8-BCB3501F1AB3}" type="parTrans" cxnId="{0BCFB489-1079-2641-83A5-9EF7ECD3F0BF}">
      <dgm:prSet/>
      <dgm:spPr/>
      <dgm:t>
        <a:bodyPr/>
        <a:lstStyle/>
        <a:p>
          <a:pPr algn="ctr"/>
          <a:endParaRPr lang="en-GB"/>
        </a:p>
      </dgm:t>
    </dgm:pt>
    <dgm:pt modelId="{33AEB317-C987-AE49-8059-31BC9E7CAE8D}" type="sibTrans" cxnId="{0BCFB489-1079-2641-83A5-9EF7ECD3F0BF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ED22024B-6FFC-E945-967B-631F2C476AD5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87BE00"/>
              </a:solidFill>
            </a:rPr>
            <a:t>Friss</a:t>
          </a:r>
          <a:endParaRPr lang="en-GB" sz="2600" b="1" dirty="0">
            <a:solidFill>
              <a:srgbClr val="87BE00"/>
            </a:solidFill>
          </a:endParaRPr>
        </a:p>
      </dgm:t>
    </dgm:pt>
    <dgm:pt modelId="{99E2C904-DD25-064D-B5F5-098332B1FC0A}" type="parTrans" cxnId="{327EF62B-82EA-9A44-A711-24E06A49F73C}">
      <dgm:prSet/>
      <dgm:spPr/>
      <dgm:t>
        <a:bodyPr/>
        <a:lstStyle/>
        <a:p>
          <a:pPr algn="ctr"/>
          <a:endParaRPr lang="en-GB"/>
        </a:p>
      </dgm:t>
    </dgm:pt>
    <dgm:pt modelId="{C8447455-6D36-5840-A4F1-02AA76909303}" type="sibTrans" cxnId="{327EF62B-82EA-9A44-A711-24E06A49F73C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D5D30099-D881-1F46-9336-C50F674F67A5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924646"/>
              </a:solidFill>
            </a:rPr>
            <a:t>Normál</a:t>
          </a:r>
          <a:endParaRPr lang="en-GB" sz="2600" b="1" dirty="0">
            <a:solidFill>
              <a:srgbClr val="924646"/>
            </a:solidFill>
          </a:endParaRPr>
        </a:p>
      </dgm:t>
    </dgm:pt>
    <dgm:pt modelId="{BBA9F475-A681-3643-AA1F-F0DB6B7C6FF4}" type="parTrans" cxnId="{BD07D48B-BEC4-1942-9904-489131E63CB7}">
      <dgm:prSet/>
      <dgm:spPr/>
      <dgm:t>
        <a:bodyPr/>
        <a:lstStyle/>
        <a:p>
          <a:pPr algn="ctr"/>
          <a:endParaRPr lang="en-GB"/>
        </a:p>
      </dgm:t>
    </dgm:pt>
    <dgm:pt modelId="{D55EDD3C-CD74-0E41-85BC-BB7928FAE838}" type="sibTrans" cxnId="{BD07D48B-BEC4-1942-9904-489131E63CB7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60AD482E-A729-0343-976E-F37131026AB2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FFAA01"/>
              </a:solidFill>
            </a:rPr>
            <a:t>Figyel-meztetés</a:t>
          </a:r>
          <a:endParaRPr lang="en-GB" sz="2600" b="1" dirty="0">
            <a:solidFill>
              <a:srgbClr val="FFAA01"/>
            </a:solidFill>
          </a:endParaRPr>
        </a:p>
      </dgm:t>
    </dgm:pt>
    <dgm:pt modelId="{E8D5891B-42E6-7F4B-A126-99066AA7EFEB}" type="parTrans" cxnId="{FB0C0436-7ADA-344E-9759-8859624BFDA7}">
      <dgm:prSet/>
      <dgm:spPr/>
      <dgm:t>
        <a:bodyPr/>
        <a:lstStyle/>
        <a:p>
          <a:pPr algn="ctr"/>
          <a:endParaRPr lang="en-GB"/>
        </a:p>
      </dgm:t>
    </dgm:pt>
    <dgm:pt modelId="{484D533C-2913-E04B-9CC8-263649B8B89D}" type="sibTrans" cxnId="{FB0C0436-7ADA-344E-9759-8859624BFDA7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5ADA2F4F-E0C5-4149-A997-93091CF832D6}">
      <dgm:prSet phldrT="[Text]" custT="1"/>
      <dgm:spPr>
        <a:solidFill>
          <a:srgbClr val="FFFAFA"/>
        </a:solidFill>
        <a:ln w="63500">
          <a:solidFill>
            <a:srgbClr val="DF7F1B"/>
          </a:solidFill>
        </a:ln>
      </dgm:spPr>
      <dgm:t>
        <a:bodyPr/>
        <a:lstStyle/>
        <a:p>
          <a:pPr algn="ctr"/>
          <a:r>
            <a:rPr lang="en-GB" sz="2600" b="1" dirty="0" err="1">
              <a:solidFill>
                <a:srgbClr val="FA4602"/>
              </a:solidFill>
            </a:rPr>
            <a:t>Kritikus</a:t>
          </a:r>
          <a:endParaRPr lang="en-GB" sz="2600" b="1" dirty="0">
            <a:solidFill>
              <a:srgbClr val="FA4602"/>
            </a:solidFill>
          </a:endParaRPr>
        </a:p>
      </dgm:t>
    </dgm:pt>
    <dgm:pt modelId="{0BDA127F-1151-E640-A9C2-247EA43E34EF}" type="parTrans" cxnId="{48D32222-9968-1C4D-9A55-C41FE820A715}">
      <dgm:prSet/>
      <dgm:spPr/>
      <dgm:t>
        <a:bodyPr/>
        <a:lstStyle/>
        <a:p>
          <a:pPr algn="ctr"/>
          <a:endParaRPr lang="en-GB"/>
        </a:p>
      </dgm:t>
    </dgm:pt>
    <dgm:pt modelId="{4D5F4589-8415-AE4B-A6A8-2AC3271A88C1}" type="sibTrans" cxnId="{48D32222-9968-1C4D-9A55-C41FE820A715}">
      <dgm:prSet/>
      <dgm:spPr>
        <a:ln w="50800">
          <a:solidFill>
            <a:srgbClr val="DF7F1B"/>
          </a:solidFill>
        </a:ln>
      </dgm:spPr>
      <dgm:t>
        <a:bodyPr/>
        <a:lstStyle/>
        <a:p>
          <a:pPr algn="ctr"/>
          <a:endParaRPr lang="en-GB"/>
        </a:p>
      </dgm:t>
    </dgm:pt>
    <dgm:pt modelId="{56411ADD-5D1D-5949-B66F-4B62EFE142E1}" type="pres">
      <dgm:prSet presAssocID="{04CE6021-9CE6-124B-994A-A11F139CD7DE}" presName="cycle" presStyleCnt="0">
        <dgm:presLayoutVars>
          <dgm:dir/>
          <dgm:resizeHandles val="exact"/>
        </dgm:presLayoutVars>
      </dgm:prSet>
      <dgm:spPr/>
    </dgm:pt>
    <dgm:pt modelId="{F72E4842-AD61-C049-9D48-6D58E1049916}" type="pres">
      <dgm:prSet presAssocID="{71507A46-AFE1-A245-ADB1-77D49EC43B7C}" presName="node" presStyleLbl="node1" presStyleIdx="0" presStyleCnt="5">
        <dgm:presLayoutVars>
          <dgm:bulletEnabled val="1"/>
        </dgm:presLayoutVars>
      </dgm:prSet>
      <dgm:spPr/>
    </dgm:pt>
    <dgm:pt modelId="{09E92924-F624-5D49-AF95-F2E36F835DA2}" type="pres">
      <dgm:prSet presAssocID="{71507A46-AFE1-A245-ADB1-77D49EC43B7C}" presName="spNode" presStyleCnt="0"/>
      <dgm:spPr/>
    </dgm:pt>
    <dgm:pt modelId="{BBEE1501-BB0E-384A-9977-899C4EB69D51}" type="pres">
      <dgm:prSet presAssocID="{33AEB317-C987-AE49-8059-31BC9E7CAE8D}" presName="sibTrans" presStyleLbl="sibTrans1D1" presStyleIdx="0" presStyleCnt="5"/>
      <dgm:spPr/>
    </dgm:pt>
    <dgm:pt modelId="{76D71642-CA87-B94B-B74C-EB0E2BCBB5AB}" type="pres">
      <dgm:prSet presAssocID="{ED22024B-6FFC-E945-967B-631F2C476AD5}" presName="node" presStyleLbl="node1" presStyleIdx="1" presStyleCnt="5">
        <dgm:presLayoutVars>
          <dgm:bulletEnabled val="1"/>
        </dgm:presLayoutVars>
      </dgm:prSet>
      <dgm:spPr/>
    </dgm:pt>
    <dgm:pt modelId="{C7620A6C-4901-9D4D-9F01-DC88A9EA0069}" type="pres">
      <dgm:prSet presAssocID="{ED22024B-6FFC-E945-967B-631F2C476AD5}" presName="spNode" presStyleCnt="0"/>
      <dgm:spPr/>
    </dgm:pt>
    <dgm:pt modelId="{D1EBDDE7-2BFD-3C4F-82A4-837A665C5A55}" type="pres">
      <dgm:prSet presAssocID="{C8447455-6D36-5840-A4F1-02AA76909303}" presName="sibTrans" presStyleLbl="sibTrans1D1" presStyleIdx="1" presStyleCnt="5"/>
      <dgm:spPr/>
    </dgm:pt>
    <dgm:pt modelId="{424B9AEE-4B47-4949-90A4-80CC12C00D9F}" type="pres">
      <dgm:prSet presAssocID="{D5D30099-D881-1F46-9336-C50F674F67A5}" presName="node" presStyleLbl="node1" presStyleIdx="2" presStyleCnt="5">
        <dgm:presLayoutVars>
          <dgm:bulletEnabled val="1"/>
        </dgm:presLayoutVars>
      </dgm:prSet>
      <dgm:spPr/>
    </dgm:pt>
    <dgm:pt modelId="{7B008509-49CC-EB49-9C3C-30ADAE0DF310}" type="pres">
      <dgm:prSet presAssocID="{D5D30099-D881-1F46-9336-C50F674F67A5}" presName="spNode" presStyleCnt="0"/>
      <dgm:spPr/>
    </dgm:pt>
    <dgm:pt modelId="{B1F34FEE-AEE5-5648-B893-E4D91FD51D09}" type="pres">
      <dgm:prSet presAssocID="{D55EDD3C-CD74-0E41-85BC-BB7928FAE838}" presName="sibTrans" presStyleLbl="sibTrans1D1" presStyleIdx="2" presStyleCnt="5"/>
      <dgm:spPr/>
    </dgm:pt>
    <dgm:pt modelId="{523B7340-DAF8-7D4C-8346-6592B445038A}" type="pres">
      <dgm:prSet presAssocID="{60AD482E-A729-0343-976E-F37131026AB2}" presName="node" presStyleLbl="node1" presStyleIdx="3" presStyleCnt="5" custRadScaleRad="99425" custRadScaleInc="-1909">
        <dgm:presLayoutVars>
          <dgm:bulletEnabled val="1"/>
        </dgm:presLayoutVars>
      </dgm:prSet>
      <dgm:spPr/>
    </dgm:pt>
    <dgm:pt modelId="{FA9C5E6D-C95B-574A-BA7D-4407EB16E624}" type="pres">
      <dgm:prSet presAssocID="{60AD482E-A729-0343-976E-F37131026AB2}" presName="spNode" presStyleCnt="0"/>
      <dgm:spPr/>
    </dgm:pt>
    <dgm:pt modelId="{EEA66B08-CF13-C348-B436-952F38979DD3}" type="pres">
      <dgm:prSet presAssocID="{484D533C-2913-E04B-9CC8-263649B8B89D}" presName="sibTrans" presStyleLbl="sibTrans1D1" presStyleIdx="3" presStyleCnt="5"/>
      <dgm:spPr/>
    </dgm:pt>
    <dgm:pt modelId="{77034F2A-6704-C14A-90C6-6226E3F52232}" type="pres">
      <dgm:prSet presAssocID="{5ADA2F4F-E0C5-4149-A997-93091CF832D6}" presName="node" presStyleLbl="node1" presStyleIdx="4" presStyleCnt="5">
        <dgm:presLayoutVars>
          <dgm:bulletEnabled val="1"/>
        </dgm:presLayoutVars>
      </dgm:prSet>
      <dgm:spPr/>
    </dgm:pt>
    <dgm:pt modelId="{FDD40748-0AD2-4149-A79D-4CF66CFE6402}" type="pres">
      <dgm:prSet presAssocID="{5ADA2F4F-E0C5-4149-A997-93091CF832D6}" presName="spNode" presStyleCnt="0"/>
      <dgm:spPr/>
    </dgm:pt>
    <dgm:pt modelId="{FC61C3C9-7327-F949-8E80-7A7020F383CD}" type="pres">
      <dgm:prSet presAssocID="{4D5F4589-8415-AE4B-A6A8-2AC3271A88C1}" presName="sibTrans" presStyleLbl="sibTrans1D1" presStyleIdx="4" presStyleCnt="5"/>
      <dgm:spPr/>
    </dgm:pt>
  </dgm:ptLst>
  <dgm:cxnLst>
    <dgm:cxn modelId="{4E345701-889E-4E42-A8DA-855B01953A31}" type="presOf" srcId="{4D5F4589-8415-AE4B-A6A8-2AC3271A88C1}" destId="{FC61C3C9-7327-F949-8E80-7A7020F383CD}" srcOrd="0" destOrd="0" presId="urn:microsoft.com/office/officeart/2005/8/layout/cycle5"/>
    <dgm:cxn modelId="{48D32222-9968-1C4D-9A55-C41FE820A715}" srcId="{04CE6021-9CE6-124B-994A-A11F139CD7DE}" destId="{5ADA2F4F-E0C5-4149-A997-93091CF832D6}" srcOrd="4" destOrd="0" parTransId="{0BDA127F-1151-E640-A9C2-247EA43E34EF}" sibTransId="{4D5F4589-8415-AE4B-A6A8-2AC3271A88C1}"/>
    <dgm:cxn modelId="{327EF62B-82EA-9A44-A711-24E06A49F73C}" srcId="{04CE6021-9CE6-124B-994A-A11F139CD7DE}" destId="{ED22024B-6FFC-E945-967B-631F2C476AD5}" srcOrd="1" destOrd="0" parTransId="{99E2C904-DD25-064D-B5F5-098332B1FC0A}" sibTransId="{C8447455-6D36-5840-A4F1-02AA76909303}"/>
    <dgm:cxn modelId="{FB0C0436-7ADA-344E-9759-8859624BFDA7}" srcId="{04CE6021-9CE6-124B-994A-A11F139CD7DE}" destId="{60AD482E-A729-0343-976E-F37131026AB2}" srcOrd="3" destOrd="0" parTransId="{E8D5891B-42E6-7F4B-A126-99066AA7EFEB}" sibTransId="{484D533C-2913-E04B-9CC8-263649B8B89D}"/>
    <dgm:cxn modelId="{C1050E3A-81B7-1645-AFB4-FE9CBC59818D}" type="presOf" srcId="{71507A46-AFE1-A245-ADB1-77D49EC43B7C}" destId="{F72E4842-AD61-C049-9D48-6D58E1049916}" srcOrd="0" destOrd="0" presId="urn:microsoft.com/office/officeart/2005/8/layout/cycle5"/>
    <dgm:cxn modelId="{FDA03749-E95B-034D-99FB-94CDE1350FDA}" type="presOf" srcId="{D55EDD3C-CD74-0E41-85BC-BB7928FAE838}" destId="{B1F34FEE-AEE5-5648-B893-E4D91FD51D09}" srcOrd="0" destOrd="0" presId="urn:microsoft.com/office/officeart/2005/8/layout/cycle5"/>
    <dgm:cxn modelId="{EDC12C68-8E62-E645-9D62-FA4DAAD452CE}" type="presOf" srcId="{60AD482E-A729-0343-976E-F37131026AB2}" destId="{523B7340-DAF8-7D4C-8346-6592B445038A}" srcOrd="0" destOrd="0" presId="urn:microsoft.com/office/officeart/2005/8/layout/cycle5"/>
    <dgm:cxn modelId="{B64B3C81-5775-F046-B627-F6CF40873AB3}" type="presOf" srcId="{C8447455-6D36-5840-A4F1-02AA76909303}" destId="{D1EBDDE7-2BFD-3C4F-82A4-837A665C5A55}" srcOrd="0" destOrd="0" presId="urn:microsoft.com/office/officeart/2005/8/layout/cycle5"/>
    <dgm:cxn modelId="{0BCFB489-1079-2641-83A5-9EF7ECD3F0BF}" srcId="{04CE6021-9CE6-124B-994A-A11F139CD7DE}" destId="{71507A46-AFE1-A245-ADB1-77D49EC43B7C}" srcOrd="0" destOrd="0" parTransId="{A816D6C6-BF66-EF49-83D8-BCB3501F1AB3}" sibTransId="{33AEB317-C987-AE49-8059-31BC9E7CAE8D}"/>
    <dgm:cxn modelId="{BD07D48B-BEC4-1942-9904-489131E63CB7}" srcId="{04CE6021-9CE6-124B-994A-A11F139CD7DE}" destId="{D5D30099-D881-1F46-9336-C50F674F67A5}" srcOrd="2" destOrd="0" parTransId="{BBA9F475-A681-3643-AA1F-F0DB6B7C6FF4}" sibTransId="{D55EDD3C-CD74-0E41-85BC-BB7928FAE838}"/>
    <dgm:cxn modelId="{EB38DF97-D7AC-A24B-8677-5886A878342F}" type="presOf" srcId="{33AEB317-C987-AE49-8059-31BC9E7CAE8D}" destId="{BBEE1501-BB0E-384A-9977-899C4EB69D51}" srcOrd="0" destOrd="0" presId="urn:microsoft.com/office/officeart/2005/8/layout/cycle5"/>
    <dgm:cxn modelId="{87F184BB-FF52-E54C-9278-04A2E9803FE8}" type="presOf" srcId="{484D533C-2913-E04B-9CC8-263649B8B89D}" destId="{EEA66B08-CF13-C348-B436-952F38979DD3}" srcOrd="0" destOrd="0" presId="urn:microsoft.com/office/officeart/2005/8/layout/cycle5"/>
    <dgm:cxn modelId="{19CDE0D6-8983-364D-8095-01E900B36140}" type="presOf" srcId="{ED22024B-6FFC-E945-967B-631F2C476AD5}" destId="{76D71642-CA87-B94B-B74C-EB0E2BCBB5AB}" srcOrd="0" destOrd="0" presId="urn:microsoft.com/office/officeart/2005/8/layout/cycle5"/>
    <dgm:cxn modelId="{90D9A7DC-2E12-C349-AA3A-F282D537914A}" type="presOf" srcId="{5ADA2F4F-E0C5-4149-A997-93091CF832D6}" destId="{77034F2A-6704-C14A-90C6-6226E3F52232}" srcOrd="0" destOrd="0" presId="urn:microsoft.com/office/officeart/2005/8/layout/cycle5"/>
    <dgm:cxn modelId="{2570DEDF-F038-044F-8A87-633DB0D3CA57}" type="presOf" srcId="{04CE6021-9CE6-124B-994A-A11F139CD7DE}" destId="{56411ADD-5D1D-5949-B66F-4B62EFE142E1}" srcOrd="0" destOrd="0" presId="urn:microsoft.com/office/officeart/2005/8/layout/cycle5"/>
    <dgm:cxn modelId="{B62B91FD-B053-554A-8F8E-BBBCC6A884CF}" type="presOf" srcId="{D5D30099-D881-1F46-9336-C50F674F67A5}" destId="{424B9AEE-4B47-4949-90A4-80CC12C00D9F}" srcOrd="0" destOrd="0" presId="urn:microsoft.com/office/officeart/2005/8/layout/cycle5"/>
    <dgm:cxn modelId="{7E491F94-0C4A-554F-B391-844687DADABB}" type="presParOf" srcId="{56411ADD-5D1D-5949-B66F-4B62EFE142E1}" destId="{F72E4842-AD61-C049-9D48-6D58E1049916}" srcOrd="0" destOrd="0" presId="urn:microsoft.com/office/officeart/2005/8/layout/cycle5"/>
    <dgm:cxn modelId="{F68EA7AF-3347-4545-A405-EFC60089B8EB}" type="presParOf" srcId="{56411ADD-5D1D-5949-B66F-4B62EFE142E1}" destId="{09E92924-F624-5D49-AF95-F2E36F835DA2}" srcOrd="1" destOrd="0" presId="urn:microsoft.com/office/officeart/2005/8/layout/cycle5"/>
    <dgm:cxn modelId="{BE4EC0C5-D233-984F-84D9-42B42012A8E2}" type="presParOf" srcId="{56411ADD-5D1D-5949-B66F-4B62EFE142E1}" destId="{BBEE1501-BB0E-384A-9977-899C4EB69D51}" srcOrd="2" destOrd="0" presId="urn:microsoft.com/office/officeart/2005/8/layout/cycle5"/>
    <dgm:cxn modelId="{8391924E-409D-F94B-A4AF-BB9D2449F51A}" type="presParOf" srcId="{56411ADD-5D1D-5949-B66F-4B62EFE142E1}" destId="{76D71642-CA87-B94B-B74C-EB0E2BCBB5AB}" srcOrd="3" destOrd="0" presId="urn:microsoft.com/office/officeart/2005/8/layout/cycle5"/>
    <dgm:cxn modelId="{B606FFEA-33F9-DB4F-AD9A-9944530BCC23}" type="presParOf" srcId="{56411ADD-5D1D-5949-B66F-4B62EFE142E1}" destId="{C7620A6C-4901-9D4D-9F01-DC88A9EA0069}" srcOrd="4" destOrd="0" presId="urn:microsoft.com/office/officeart/2005/8/layout/cycle5"/>
    <dgm:cxn modelId="{F9F18F5C-7635-064A-BD67-EC70065F8F33}" type="presParOf" srcId="{56411ADD-5D1D-5949-B66F-4B62EFE142E1}" destId="{D1EBDDE7-2BFD-3C4F-82A4-837A665C5A55}" srcOrd="5" destOrd="0" presId="urn:microsoft.com/office/officeart/2005/8/layout/cycle5"/>
    <dgm:cxn modelId="{6AA81661-6195-874A-82DB-B7C17F6195DE}" type="presParOf" srcId="{56411ADD-5D1D-5949-B66F-4B62EFE142E1}" destId="{424B9AEE-4B47-4949-90A4-80CC12C00D9F}" srcOrd="6" destOrd="0" presId="urn:microsoft.com/office/officeart/2005/8/layout/cycle5"/>
    <dgm:cxn modelId="{576C29AC-45DD-EF48-AA5C-A7183FB9646E}" type="presParOf" srcId="{56411ADD-5D1D-5949-B66F-4B62EFE142E1}" destId="{7B008509-49CC-EB49-9C3C-30ADAE0DF310}" srcOrd="7" destOrd="0" presId="urn:microsoft.com/office/officeart/2005/8/layout/cycle5"/>
    <dgm:cxn modelId="{0E1F7C2A-AF65-0743-8C56-084D0AEF2014}" type="presParOf" srcId="{56411ADD-5D1D-5949-B66F-4B62EFE142E1}" destId="{B1F34FEE-AEE5-5648-B893-E4D91FD51D09}" srcOrd="8" destOrd="0" presId="urn:microsoft.com/office/officeart/2005/8/layout/cycle5"/>
    <dgm:cxn modelId="{1487EE4A-EE64-624B-A8FA-E1150FAE3C69}" type="presParOf" srcId="{56411ADD-5D1D-5949-B66F-4B62EFE142E1}" destId="{523B7340-DAF8-7D4C-8346-6592B445038A}" srcOrd="9" destOrd="0" presId="urn:microsoft.com/office/officeart/2005/8/layout/cycle5"/>
    <dgm:cxn modelId="{AE2DD0CF-CDE3-F94A-ABDA-D846CC649939}" type="presParOf" srcId="{56411ADD-5D1D-5949-B66F-4B62EFE142E1}" destId="{FA9C5E6D-C95B-574A-BA7D-4407EB16E624}" srcOrd="10" destOrd="0" presId="urn:microsoft.com/office/officeart/2005/8/layout/cycle5"/>
    <dgm:cxn modelId="{FE75857C-0D8D-204B-941A-C94F699D07D6}" type="presParOf" srcId="{56411ADD-5D1D-5949-B66F-4B62EFE142E1}" destId="{EEA66B08-CF13-C348-B436-952F38979DD3}" srcOrd="11" destOrd="0" presId="urn:microsoft.com/office/officeart/2005/8/layout/cycle5"/>
    <dgm:cxn modelId="{3229CF82-6334-874A-878B-D896F22A5732}" type="presParOf" srcId="{56411ADD-5D1D-5949-B66F-4B62EFE142E1}" destId="{77034F2A-6704-C14A-90C6-6226E3F52232}" srcOrd="12" destOrd="0" presId="urn:microsoft.com/office/officeart/2005/8/layout/cycle5"/>
    <dgm:cxn modelId="{ABC40D16-266E-4444-9444-F0B52A1CBC52}" type="presParOf" srcId="{56411ADD-5D1D-5949-B66F-4B62EFE142E1}" destId="{FDD40748-0AD2-4149-A79D-4CF66CFE6402}" srcOrd="13" destOrd="0" presId="urn:microsoft.com/office/officeart/2005/8/layout/cycle5"/>
    <dgm:cxn modelId="{8B6CB412-3C66-EF46-BB32-72854529BE43}" type="presParOf" srcId="{56411ADD-5D1D-5949-B66F-4B62EFE142E1}" destId="{FC61C3C9-7327-F949-8E80-7A7020F383C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E4842-AD61-C049-9D48-6D58E1049916}">
      <dsp:nvSpPr>
        <dsp:cNvPr id="0" name=""/>
        <dsp:cNvSpPr/>
      </dsp:nvSpPr>
      <dsp:spPr>
        <a:xfrm>
          <a:off x="2459463" y="3000"/>
          <a:ext cx="1609888" cy="1046427"/>
        </a:xfrm>
        <a:prstGeom prst="roundRect">
          <a:avLst/>
        </a:prstGeom>
        <a:solidFill>
          <a:srgbClr val="DF7F1B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chemeClr val="bg1"/>
              </a:solidFill>
            </a:rPr>
            <a:t>Üzemel-tetés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2510545" y="54082"/>
        <a:ext cx="1507724" cy="944263"/>
      </dsp:txXfrm>
    </dsp:sp>
    <dsp:sp modelId="{BBEE1501-BB0E-384A-9977-899C4EB69D51}">
      <dsp:nvSpPr>
        <dsp:cNvPr id="0" name=""/>
        <dsp:cNvSpPr/>
      </dsp:nvSpPr>
      <dsp:spPr>
        <a:xfrm>
          <a:off x="1172785" y="526214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3112475" y="266041"/>
              </a:moveTo>
              <a:arcTo wR="2091622" hR="2091622" stAng="17952818" swAng="1212519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71642-CA87-B94B-B74C-EB0E2BCBB5AB}">
      <dsp:nvSpPr>
        <dsp:cNvPr id="0" name=""/>
        <dsp:cNvSpPr/>
      </dsp:nvSpPr>
      <dsp:spPr>
        <a:xfrm>
          <a:off x="4448715" y="1448276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87BE00"/>
              </a:solidFill>
            </a:rPr>
            <a:t>Friss</a:t>
          </a:r>
          <a:endParaRPr lang="en-GB" sz="2600" b="1" kern="1200" dirty="0">
            <a:solidFill>
              <a:srgbClr val="87BE00"/>
            </a:solidFill>
          </a:endParaRPr>
        </a:p>
      </dsp:txBody>
      <dsp:txXfrm>
        <a:off x="4499797" y="1499358"/>
        <a:ext cx="1507724" cy="944263"/>
      </dsp:txXfrm>
    </dsp:sp>
    <dsp:sp modelId="{D1EBDDE7-2BFD-3C4F-82A4-837A665C5A55}">
      <dsp:nvSpPr>
        <dsp:cNvPr id="0" name=""/>
        <dsp:cNvSpPr/>
      </dsp:nvSpPr>
      <dsp:spPr>
        <a:xfrm>
          <a:off x="1172785" y="526214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4178241" y="2236215"/>
              </a:moveTo>
              <a:arcTo wR="2091622" hR="2091622" stAng="21837840" swAng="1360485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B9AEE-4B47-4949-90A4-80CC12C00D9F}">
      <dsp:nvSpPr>
        <dsp:cNvPr id="0" name=""/>
        <dsp:cNvSpPr/>
      </dsp:nvSpPr>
      <dsp:spPr>
        <a:xfrm>
          <a:off x="3688888" y="3786782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924646"/>
              </a:solidFill>
            </a:rPr>
            <a:t>Normál</a:t>
          </a:r>
          <a:endParaRPr lang="en-GB" sz="2600" b="1" kern="1200" dirty="0">
            <a:solidFill>
              <a:srgbClr val="924646"/>
            </a:solidFill>
          </a:endParaRPr>
        </a:p>
      </dsp:txBody>
      <dsp:txXfrm>
        <a:off x="3739970" y="3837864"/>
        <a:ext cx="1507724" cy="944263"/>
      </dsp:txXfrm>
    </dsp:sp>
    <dsp:sp modelId="{B1F34FEE-AEE5-5648-B893-E4D91FD51D09}">
      <dsp:nvSpPr>
        <dsp:cNvPr id="0" name=""/>
        <dsp:cNvSpPr/>
      </dsp:nvSpPr>
      <dsp:spPr>
        <a:xfrm>
          <a:off x="1203123" y="520160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2321979" y="4170522"/>
              </a:moveTo>
              <a:arcTo wR="2091622" hR="2091622" stAng="5020621" swAng="826024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B7340-DAF8-7D4C-8346-6592B445038A}">
      <dsp:nvSpPr>
        <dsp:cNvPr id="0" name=""/>
        <dsp:cNvSpPr/>
      </dsp:nvSpPr>
      <dsp:spPr>
        <a:xfrm>
          <a:off x="1250600" y="3786772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FFAA01"/>
              </a:solidFill>
            </a:rPr>
            <a:t>Figyel-meztetés</a:t>
          </a:r>
          <a:endParaRPr lang="en-GB" sz="2600" b="1" kern="1200" dirty="0">
            <a:solidFill>
              <a:srgbClr val="FFAA01"/>
            </a:solidFill>
          </a:endParaRPr>
        </a:p>
      </dsp:txBody>
      <dsp:txXfrm>
        <a:off x="1301682" y="3837854"/>
        <a:ext cx="1507724" cy="944263"/>
      </dsp:txXfrm>
    </dsp:sp>
    <dsp:sp modelId="{EEA66B08-CF13-C348-B436-952F38979DD3}">
      <dsp:nvSpPr>
        <dsp:cNvPr id="0" name=""/>
        <dsp:cNvSpPr/>
      </dsp:nvSpPr>
      <dsp:spPr>
        <a:xfrm>
          <a:off x="1173854" y="506496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232484" y="3050002"/>
              </a:moveTo>
              <a:arcTo wR="2091622" hR="2091622" stAng="9163742" swAng="1364682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34F2A-6704-C14A-90C6-6226E3F52232}">
      <dsp:nvSpPr>
        <dsp:cNvPr id="0" name=""/>
        <dsp:cNvSpPr/>
      </dsp:nvSpPr>
      <dsp:spPr>
        <a:xfrm>
          <a:off x="470212" y="1448276"/>
          <a:ext cx="1609888" cy="1046427"/>
        </a:xfrm>
        <a:prstGeom prst="roundRect">
          <a:avLst/>
        </a:prstGeom>
        <a:solidFill>
          <a:srgbClr val="FFFAFA"/>
        </a:solidFill>
        <a:ln w="63500">
          <a:solidFill>
            <a:srgbClr val="DF7F1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 err="1">
              <a:solidFill>
                <a:srgbClr val="FA4602"/>
              </a:solidFill>
            </a:rPr>
            <a:t>Kritikus</a:t>
          </a:r>
          <a:endParaRPr lang="en-GB" sz="2600" b="1" kern="1200" dirty="0">
            <a:solidFill>
              <a:srgbClr val="FA4602"/>
            </a:solidFill>
          </a:endParaRPr>
        </a:p>
      </dsp:txBody>
      <dsp:txXfrm>
        <a:off x="521294" y="1499358"/>
        <a:ext cx="1507724" cy="944263"/>
      </dsp:txXfrm>
    </dsp:sp>
    <dsp:sp modelId="{FC61C3C9-7327-F949-8E80-7A7020F383CD}">
      <dsp:nvSpPr>
        <dsp:cNvPr id="0" name=""/>
        <dsp:cNvSpPr/>
      </dsp:nvSpPr>
      <dsp:spPr>
        <a:xfrm>
          <a:off x="1172785" y="526214"/>
          <a:ext cx="4183245" cy="4183245"/>
        </a:xfrm>
        <a:custGeom>
          <a:avLst/>
          <a:gdLst/>
          <a:ahLst/>
          <a:cxnLst/>
          <a:rect l="0" t="0" r="0" b="0"/>
          <a:pathLst>
            <a:path>
              <a:moveTo>
                <a:pt x="502984" y="731066"/>
              </a:moveTo>
              <a:arcTo wR="2091622" hR="2091622" stAng="13234663" swAng="1212519"/>
            </a:path>
          </a:pathLst>
        </a:custGeom>
        <a:noFill/>
        <a:ln w="50800" cap="flat" cmpd="sng" algn="ctr">
          <a:solidFill>
            <a:srgbClr val="DF7F1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2FA2-6E85-7C45-9271-067258E05E93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DFA8A-1EE1-5C4F-A2A4-1E1F4BF0FE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00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30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91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03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76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DFA8A-1EE1-5C4F-A2A4-1E1F4BF0FED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2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73B6-C8D7-AA4B-A0CD-30BF4776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9B6A5-2B92-1244-9220-E91C907EA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3654A-DDB0-614C-9658-20915CE7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91C5-77C5-A442-92ED-06C69F82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FF2CD-1DCC-604E-B019-990C0850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8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51EC-7B7C-B142-89A9-40F6465B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DC84E-EB3D-934B-9616-A49CDEC58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8717-98D3-F144-A054-F1D0D956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6E332-6D1D-994F-8E46-A191691C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3659-08F8-4743-B863-C174ED47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5740B-C51A-3741-940F-8869A79D2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DDE47-9ADD-4A4D-B3F2-D10CD88AD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077E4-1CC5-0F4B-A9A8-17CB755E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D4DA-1B21-DB4A-8746-9864BF11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99EF-1DA0-D548-A3E8-353F941C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3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0B5C-BFBD-8441-83B2-C60D46B6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A282-03F8-7541-A42C-B861D6F4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70D7-D624-BD45-8D21-9C2A0747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FFB74-64FA-AF41-9CB4-6BD864E1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7AFF-6FC0-7245-88F1-9A7CE84D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4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6FF3-35C8-0442-9278-61B01382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1311C-3780-0C4B-B495-503B6836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71BE-6960-C14F-B329-E0EBFC8E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B1453-1A4A-7041-B05B-02DC0D18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1B1B-A1A5-0A4A-B406-A8C73846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63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8E1F-7FE3-F44F-9FA5-B9428C7E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DC62-7FCB-AF4D-8A8D-44217D38D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65C72-BAE4-9E42-A963-DF11878AA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8377-3D67-0840-97DD-1BC98FA6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E117D-F6DE-294B-BDB3-D53C9C99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E9B8C-4D03-4F42-B148-5D7BC211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47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5D7F-8B73-544D-9623-20367512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549E3-A542-0B4E-93B0-2E59B26A6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30C0-9499-B845-860E-16E0BA4F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2062E-3575-014D-9E06-5417D23EC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52352-7A72-BF47-80FF-EA4CD9F36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05EEC-837F-CD4C-ABD1-C6F8757B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5D7DB-9E72-6841-9C60-7E517110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F592D-4424-F645-8811-202BFE64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85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5CAB-06F7-D647-98D6-445AE3B3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520D7-512D-3D41-B706-B8D1718F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385B7-2291-3142-BD88-2CD496E8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C8EBA-757A-8246-939E-5A3A9D2D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76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69207-DAE1-C143-A371-579FEB79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F29B-229F-3E45-BCC7-9EFB8A80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B9CB2-D19E-B94C-91FD-82DA416C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0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5D02-9EAC-974B-A361-D4AD7C8A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0E3C-9383-C241-BF94-F2F9FB9B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5C31-59CB-4D4A-85B1-46C4C5B7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0E937-1323-8F45-B4D3-7D9C67D9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2C3A7-105C-C249-9C5B-2781AC98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9E240-DEB1-274D-889D-977A587A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D92F-0A5A-E14E-A0D2-B087B014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3998D-AC15-0344-B02E-A3DCFA5E9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A8583-C500-F140-967E-F4DCE7095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24C4-519D-A141-9FA0-6F438B9F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7A2B1-8CA2-584E-8BFC-59438AB5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50233-B9A5-AB43-A800-0C4AB375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4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98581-54CD-534B-BDC4-9E4D1BDE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0D3D-5EFB-0440-9C75-EFBD36B1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2420-4A62-DD41-8FC8-11E4D9834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8DD5-0101-C74D-9398-B87DC1F7F8EC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84A9-EF77-724F-9653-FDB48AE0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50169-5F50-8A4B-8F80-3E6A5D7D2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E01D-51C9-1B48-B65D-73D433732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1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12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sv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3.sv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road, track, train&#10;&#10;Description automatically generated">
            <a:extLst>
              <a:ext uri="{FF2B5EF4-FFF2-40B4-BE49-F238E27FC236}">
                <a16:creationId xmlns:a16="http://schemas.microsoft.com/office/drawing/2014/main" id="{5BD6B83E-8B1C-4F48-B38E-9EFE57543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96578-592D-3449-AC71-7CA1C49F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hu-HU" sz="7200" b="1" dirty="0">
                <a:solidFill>
                  <a:srgbClr val="DF7F1B"/>
                </a:solidFill>
              </a:rPr>
              <a:t>QTA rendszer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9862F-8D9F-754F-A196-540280CF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FFFAFA"/>
                </a:solidFill>
              </a:rPr>
              <a:t>A közterületi üzemeltetés új korszaka – okos város, tiszta város</a:t>
            </a:r>
          </a:p>
          <a:p>
            <a:endParaRPr lang="hu-HU" sz="3600" dirty="0">
              <a:solidFill>
                <a:srgbClr val="FFFAFA"/>
              </a:solidFill>
            </a:endParaRPr>
          </a:p>
          <a:p>
            <a:r>
              <a:rPr lang="hu-HU" sz="3600">
                <a:solidFill>
                  <a:srgbClr val="FFFAFA"/>
                </a:solidFill>
              </a:rPr>
              <a:t>Budapesten </a:t>
            </a:r>
            <a:r>
              <a:rPr lang="hu-HU" sz="3600" b="1">
                <a:solidFill>
                  <a:srgbClr val="FFFAFA"/>
                </a:solidFill>
              </a:rPr>
              <a:t>7</a:t>
            </a:r>
            <a:r>
              <a:rPr lang="hu-HU" sz="3600">
                <a:solidFill>
                  <a:srgbClr val="FFFAFA"/>
                </a:solidFill>
              </a:rPr>
              <a:t> tulajdonos mintegy </a:t>
            </a:r>
            <a:r>
              <a:rPr lang="hu-HU" sz="3600" b="1">
                <a:solidFill>
                  <a:srgbClr val="FFFAFA"/>
                </a:solidFill>
              </a:rPr>
              <a:t>11000</a:t>
            </a:r>
            <a:r>
              <a:rPr lang="hu-HU" sz="3600">
                <a:solidFill>
                  <a:srgbClr val="FFFAFA"/>
                </a:solidFill>
              </a:rPr>
              <a:t> objektumát kezeli</a:t>
            </a:r>
          </a:p>
          <a:p>
            <a:endParaRPr lang="hu-HU" sz="3600" dirty="0">
              <a:solidFill>
                <a:srgbClr val="FFFAFA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7B9B55-0947-F54B-8BBA-C822F1901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705100" cy="1346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99DCA8-7B72-3B4A-959D-BBABB84DE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2980" y="298450"/>
            <a:ext cx="1955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75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FE7DB23-A865-1147-AD97-555E1ACF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Munkatársak tevékenységének ellenőrzése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00A20-5B8F-D74B-B812-F099D458B981}"/>
              </a:ext>
            </a:extLst>
          </p:cNvPr>
          <p:cNvGrpSpPr/>
          <p:nvPr/>
        </p:nvGrpSpPr>
        <p:grpSpPr>
          <a:xfrm>
            <a:off x="-133928" y="1828799"/>
            <a:ext cx="12459855" cy="4135915"/>
            <a:chOff x="-5342" y="1640023"/>
            <a:chExt cx="12102199" cy="40171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5D8E91-CA82-7642-871D-E7526FC3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342" y="1640023"/>
              <a:ext cx="6160755" cy="4017193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EEB223-129C-B142-B136-21B69D26B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6100" y="1640023"/>
              <a:ext cx="6160757" cy="4017195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0A02F7F-DCDE-EA42-9772-7677C142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078" y="1344016"/>
            <a:ext cx="3128812" cy="4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DF7F1B"/>
                </a:solidFill>
              </a:rPr>
              <a:t>Napi teljesítmény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DE7B075-634A-F148-865A-8F5AD9E942F4}"/>
              </a:ext>
            </a:extLst>
          </p:cNvPr>
          <p:cNvSpPr txBox="1">
            <a:spLocks/>
          </p:cNvSpPr>
          <p:nvPr/>
        </p:nvSpPr>
        <p:spPr>
          <a:xfrm>
            <a:off x="7845613" y="1344754"/>
            <a:ext cx="2617802" cy="48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200" dirty="0">
                <a:solidFill>
                  <a:srgbClr val="DF7F1B"/>
                </a:solidFill>
              </a:rPr>
              <a:t>Bejárt útvonal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97AE3A1-496F-4C40-A227-894961BD2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7A35EB4-C11E-FC4B-B7A9-15B8CA5F0ABF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D5CE50-AC79-9946-ADB9-4D51217A240F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BF2D5C-CC26-8D41-902B-067570B8884B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FFFDF6-09AE-9747-9D51-2BF469296E6E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05215F-6FEB-D346-A1DC-87B9E87597FE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F88CA7-CF64-7E46-B2C1-E3E3A3E025F7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3369E8-913D-2C42-94CA-C5B0640076C5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40CEEB-4C06-B64D-ABFC-01C1446E24AB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9D03C-7CA4-FB45-947B-14DDFFF91CDF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5C2E9C-192C-7445-867B-7C910E866069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BF4744-422C-D045-863A-2800FBA42728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60DBBB-5C76-C64C-A2B8-06E6ED79C512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7711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6A4B51D-3F3F-9E42-B777-645E4C15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Nyilvános térkép, lakossági bejelentések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79B545E-CB2D-9F45-A6B9-A5A567D4D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557C3A4-F851-CC4A-AF41-A1F0CA0F8784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77645C-EB97-D747-BD68-F9443D0AA545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0D4CF1E-BE42-E240-8B51-7909A3EBF461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AB3B62-D4CC-9344-BEE3-27AEB72901E2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6FFBF35-BDE5-6E44-8851-A6A9FA35926C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630F89-AE83-6943-ACCD-C87823095AC9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44D204-961A-C342-BEFB-681986ACD4B7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08B6B5-C3D2-4642-9693-E1EEBB9874D8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086514D-C1E6-3147-A37F-1B6F7433ECAE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3E985A4-86F0-C743-9684-C925D2EF420D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5A987EF-B741-3F4B-B79D-B0DB7E230608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859316-1CD0-3548-BB42-B00C984E13F8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7BADDA-D533-A64A-8621-791620FAE41B}"/>
              </a:ext>
            </a:extLst>
          </p:cNvPr>
          <p:cNvGrpSpPr/>
          <p:nvPr/>
        </p:nvGrpSpPr>
        <p:grpSpPr>
          <a:xfrm>
            <a:off x="246014" y="1166142"/>
            <a:ext cx="11711701" cy="4823007"/>
            <a:chOff x="219442" y="1130628"/>
            <a:chExt cx="11711701" cy="48230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88096F-0BB1-B340-94C2-0C34C768D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442" y="1147751"/>
              <a:ext cx="2682706" cy="4771639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D91B5A-3AB9-C14A-9045-51489A8EF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9520" y="1130628"/>
              <a:ext cx="2701959" cy="4805884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62C2D-6BDE-A344-A1A8-7479C822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9855" y="1147752"/>
              <a:ext cx="2701958" cy="480588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97E22D-944D-F648-86F2-406E530A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9185" y="1147751"/>
              <a:ext cx="2701958" cy="4805884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850154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467801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A </a:t>
            </a:r>
            <a:r>
              <a:rPr lang="hu-HU" sz="4000" dirty="0">
                <a:solidFill>
                  <a:srgbClr val="DE7E1E"/>
                </a:solidFill>
              </a:rPr>
              <a:t>QR kódok etikettre nyomtatásának</a:t>
            </a:r>
            <a:r>
              <a:rPr lang="hu-HU" sz="4000" dirty="0">
                <a:solidFill>
                  <a:schemeClr val="bg1"/>
                </a:solidFill>
              </a:rPr>
              <a:t> támogatása</a:t>
            </a:r>
          </a:p>
          <a:p>
            <a:r>
              <a:rPr lang="hu-HU" sz="4000" dirty="0">
                <a:solidFill>
                  <a:schemeClr val="bg1"/>
                </a:solidFill>
              </a:rPr>
              <a:t>Felügyelő </a:t>
            </a:r>
            <a:r>
              <a:rPr lang="hu-HU" sz="4000" dirty="0">
                <a:solidFill>
                  <a:srgbClr val="DE7E1E"/>
                </a:solidFill>
              </a:rPr>
              <a:t>konzol, bejelentések kezelése</a:t>
            </a:r>
          </a:p>
          <a:p>
            <a:r>
              <a:rPr lang="hu-HU" sz="4000" dirty="0">
                <a:solidFill>
                  <a:schemeClr val="bg1"/>
                </a:solidFill>
              </a:rPr>
              <a:t>Excel </a:t>
            </a:r>
            <a:r>
              <a:rPr lang="hu-HU" sz="4000" dirty="0">
                <a:solidFill>
                  <a:srgbClr val="DE7E1E"/>
                </a:solidFill>
              </a:rPr>
              <a:t>jelentések és kimutatások</a:t>
            </a:r>
            <a:endParaRPr lang="hu-HU" sz="4000" dirty="0">
              <a:solidFill>
                <a:schemeClr val="bg1"/>
              </a:solidFill>
            </a:endParaRPr>
          </a:p>
          <a:p>
            <a:r>
              <a:rPr lang="hu-HU" sz="4000" dirty="0">
                <a:solidFill>
                  <a:schemeClr val="bg1"/>
                </a:solidFill>
              </a:rPr>
              <a:t>Területek </a:t>
            </a:r>
            <a:r>
              <a:rPr lang="hu-HU" sz="4000" dirty="0">
                <a:solidFill>
                  <a:srgbClr val="DE7E1E"/>
                </a:solidFill>
              </a:rPr>
              <a:t>szektorokra</a:t>
            </a:r>
            <a:r>
              <a:rPr lang="hu-HU" sz="4000" dirty="0">
                <a:solidFill>
                  <a:schemeClr val="bg1"/>
                </a:solidFill>
              </a:rPr>
              <a:t> osztása</a:t>
            </a:r>
          </a:p>
          <a:p>
            <a:r>
              <a:rPr lang="hu-HU" sz="4000" dirty="0">
                <a:solidFill>
                  <a:schemeClr val="bg1"/>
                </a:solidFill>
              </a:rPr>
              <a:t>Térbeli </a:t>
            </a:r>
            <a:r>
              <a:rPr lang="hu-HU" sz="4000" dirty="0">
                <a:solidFill>
                  <a:srgbClr val="DE7E1E"/>
                </a:solidFill>
              </a:rPr>
              <a:t>szűrések és egyéb keresések</a:t>
            </a:r>
          </a:p>
          <a:p>
            <a:r>
              <a:rPr lang="hu-HU" sz="4000" dirty="0">
                <a:solidFill>
                  <a:schemeClr val="bg1"/>
                </a:solidFill>
              </a:rPr>
              <a:t>Sok fajta </a:t>
            </a:r>
            <a:r>
              <a:rPr lang="hu-HU" sz="4000" dirty="0">
                <a:solidFill>
                  <a:srgbClr val="DE7E1E"/>
                </a:solidFill>
              </a:rPr>
              <a:t>objektum típus</a:t>
            </a:r>
            <a:r>
              <a:rPr lang="hu-HU" sz="4000" dirty="0">
                <a:solidFill>
                  <a:schemeClr val="bg1"/>
                </a:solidFill>
              </a:rPr>
              <a:t>,</a:t>
            </a:r>
            <a:r>
              <a:rPr lang="hu-HU" sz="4000" dirty="0">
                <a:solidFill>
                  <a:srgbClr val="DE7E1E"/>
                </a:solidFill>
              </a:rPr>
              <a:t> </a:t>
            </a:r>
            <a:r>
              <a:rPr lang="hu-HU" sz="4000" dirty="0">
                <a:solidFill>
                  <a:schemeClr val="bg1"/>
                </a:solidFill>
              </a:rPr>
              <a:t>és tovább bővíthető </a:t>
            </a:r>
          </a:p>
          <a:p>
            <a:r>
              <a:rPr lang="hu-HU" sz="4000" dirty="0">
                <a:solidFill>
                  <a:schemeClr val="bg1"/>
                </a:solidFill>
              </a:rPr>
              <a:t>Üzemeltetési szabályai </a:t>
            </a:r>
            <a:r>
              <a:rPr lang="hu-HU" sz="4000" dirty="0" err="1">
                <a:solidFill>
                  <a:srgbClr val="DE7E1E"/>
                </a:solidFill>
              </a:rPr>
              <a:t>testreszabhatók</a:t>
            </a:r>
            <a:endParaRPr lang="hu-HU" sz="4000" dirty="0">
              <a:solidFill>
                <a:schemeClr val="bg1"/>
              </a:solidFill>
            </a:endParaRPr>
          </a:p>
          <a:p>
            <a:endParaRPr lang="hu-HU" sz="3200" dirty="0">
              <a:solidFill>
                <a:schemeClr val="bg1"/>
              </a:solidFill>
            </a:endParaRPr>
          </a:p>
          <a:p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E1CCB08-1A02-6A41-8E1B-FA8E5A42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A QTA további szolgáltatásai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C0556C4-43CF-3141-BA9D-49EEBBEDE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B992686-E526-7147-898C-25C57E349E86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9787EE-8A03-5C4F-9F29-29334566FB64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1BBC2D-6DBC-F04A-8BFD-706583F87E26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4DA905-BD2E-1B4C-8110-D25C82A01FB8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DD5B95-1BFF-BA4C-A8F9-B841AE671B73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EC8FAA-6CAC-2C4A-8C96-09F1C90F8E44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E89D13-D258-104E-9037-179BBBD319F0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8EC4F5-2DBC-9D49-9C09-9C65D3D6675A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FD1CB7-E25B-514D-A6B3-245C9F9C22E4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17D170-40BB-844C-BB2F-5E76AACFFA14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2C5060-1599-3B44-BF1E-23D50476FA5B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D868CC-D64C-A84F-9977-BA02972BF165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49955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490"/>
            <a:ext cx="10515600" cy="5009429"/>
          </a:xfrm>
        </p:spPr>
        <p:txBody>
          <a:bodyPr>
            <a:normAutofit/>
          </a:bodyPr>
          <a:lstStyle/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Teljesítmény javulás</a:t>
            </a:r>
            <a:endParaRPr lang="hu-HU" sz="4000" dirty="0">
              <a:solidFill>
                <a:schemeClr val="bg1"/>
              </a:solidFill>
            </a:endParaRP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Elégedettség növekedése</a:t>
            </a: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Folyamatos és egyszerű felügyelet</a:t>
            </a: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Automatikus kimutatások</a:t>
            </a:r>
            <a:endParaRPr lang="hu-HU" sz="4000" dirty="0">
              <a:solidFill>
                <a:schemeClr val="bg1"/>
              </a:solidFill>
            </a:endParaRP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Pontosabb tervezés és kivitelezés</a:t>
            </a:r>
          </a:p>
          <a:p>
            <a:pPr marL="444600" indent="-444600">
              <a:buClr>
                <a:schemeClr val="accent6"/>
              </a:buClr>
              <a:buFont typeface="Wingdings" pitchFamily="2" charset="2"/>
              <a:buChar char="ü"/>
            </a:pPr>
            <a:r>
              <a:rPr lang="hu-HU" sz="4000" dirty="0">
                <a:solidFill>
                  <a:srgbClr val="DE7E1E"/>
                </a:solidFill>
              </a:rPr>
              <a:t>Naprakész adatbázis</a:t>
            </a:r>
            <a:endParaRPr lang="hu-HU" sz="4000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87348F-2DA1-F24C-B9E3-BDAF8C88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Eredmények a QTA rendszer alkalmazásával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976B01E-021C-9E41-B3BB-9DCB453E5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8F3AF6-DE55-934F-A282-A924A288E63C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BFAC11-E4BA-FE43-8B9B-04F54C1D78ED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D884DD-DB90-5C44-BB42-B2E2EE01B695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7807CB-46AD-C84D-99E1-BFD6D89F8423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51B513-C1A1-8A40-A53C-879B707081AD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68E23-2F7F-E34E-9556-A5EED385E76F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EC3F90-30DA-3941-B10E-2324EF926B89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5F0942-CFF9-DD48-9807-5DBA65F9338C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7B2432-728C-D146-9B96-7A7AC8363F5D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30C3A-4E9C-EA4A-9CDE-B4787DC0D060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8237E7-4631-0B4F-BA31-28C6E411DA99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4E4E60-F908-5E48-95AC-DC01CFCE8C79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32C5E03-4D7A-484F-A8F7-0075514CC8A2}"/>
              </a:ext>
            </a:extLst>
          </p:cNvPr>
          <p:cNvSpPr txBox="1">
            <a:spLocks/>
          </p:cNvSpPr>
          <p:nvPr/>
        </p:nvSpPr>
        <p:spPr>
          <a:xfrm>
            <a:off x="838200" y="5284643"/>
            <a:ext cx="10515600" cy="97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</a:rPr>
              <a:t>Köszönjük figyelmüket!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 err="1">
                <a:solidFill>
                  <a:schemeClr val="bg1"/>
                </a:solidFill>
              </a:rPr>
              <a:t>www.exelounge.hu</a:t>
            </a:r>
            <a:endParaRPr lang="hu-HU" sz="3200" dirty="0">
              <a:solidFill>
                <a:schemeClr val="bg1"/>
              </a:solidFill>
            </a:endParaRPr>
          </a:p>
          <a:p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731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06"/>
            <a:ext cx="10515600" cy="46751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3800" dirty="0">
                <a:solidFill>
                  <a:schemeClr val="bg1"/>
                </a:solidFill>
              </a:rPr>
              <a:t>A QTA hazai fejlesztésű </a:t>
            </a:r>
            <a:r>
              <a:rPr lang="hu-HU" sz="3800" dirty="0">
                <a:solidFill>
                  <a:srgbClr val="DF7F1B"/>
                </a:solidFill>
              </a:rPr>
              <a:t>közterületi üzemeltetést támogató alkalmazás</a:t>
            </a:r>
            <a:endParaRPr lang="hu-HU" sz="3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3800" dirty="0">
                <a:solidFill>
                  <a:schemeClr val="bg1"/>
                </a:solidFill>
              </a:rPr>
              <a:t>Lényegesen hatékonyabbá teszi az </a:t>
            </a:r>
            <a:r>
              <a:rPr lang="hu-HU" sz="3800" dirty="0">
                <a:solidFill>
                  <a:srgbClr val="DF7F1B"/>
                </a:solidFill>
              </a:rPr>
              <a:t>üzemeltetést</a:t>
            </a:r>
          </a:p>
          <a:p>
            <a:pPr>
              <a:lnSpc>
                <a:spcPct val="100000"/>
              </a:lnSpc>
            </a:pPr>
            <a:r>
              <a:rPr lang="hu-HU" sz="3800" dirty="0">
                <a:solidFill>
                  <a:schemeClr val="bg1"/>
                </a:solidFill>
              </a:rPr>
              <a:t>Az </a:t>
            </a:r>
            <a:r>
              <a:rPr lang="hu-HU" sz="3800" dirty="0">
                <a:solidFill>
                  <a:srgbClr val="DF7F1B"/>
                </a:solidFill>
              </a:rPr>
              <a:t>objektumok</a:t>
            </a:r>
            <a:r>
              <a:rPr lang="hu-HU" sz="3800" dirty="0">
                <a:solidFill>
                  <a:schemeClr val="bg1"/>
                </a:solidFill>
              </a:rPr>
              <a:t>: hulladék gyűjtők, kutyapiszok ládák, kutyafuttatók, parkok, játszóterek stb.</a:t>
            </a:r>
          </a:p>
          <a:p>
            <a:pPr>
              <a:lnSpc>
                <a:spcPct val="100000"/>
              </a:lnSpc>
            </a:pPr>
            <a:r>
              <a:rPr lang="hu-HU" sz="3800" dirty="0">
                <a:solidFill>
                  <a:schemeClr val="bg1"/>
                </a:solidFill>
              </a:rPr>
              <a:t>A </a:t>
            </a:r>
            <a:r>
              <a:rPr lang="hu-HU" sz="3800" dirty="0">
                <a:solidFill>
                  <a:srgbClr val="DF7F1B"/>
                </a:solidFill>
              </a:rPr>
              <a:t>tulajdonosnak </a:t>
            </a:r>
            <a:r>
              <a:rPr lang="hu-HU" sz="3800" dirty="0">
                <a:solidFill>
                  <a:schemeClr val="bg1"/>
                </a:solidFill>
              </a:rPr>
              <a:t>és az </a:t>
            </a:r>
            <a:r>
              <a:rPr lang="hu-HU" sz="3800" dirty="0">
                <a:solidFill>
                  <a:srgbClr val="DF7F1B"/>
                </a:solidFill>
              </a:rPr>
              <a:t>üzemeltetőnek </a:t>
            </a:r>
            <a:r>
              <a:rPr lang="hu-HU" sz="3800" dirty="0">
                <a:solidFill>
                  <a:schemeClr val="bg1"/>
                </a:solidFill>
              </a:rPr>
              <a:t>is segít</a:t>
            </a:r>
          </a:p>
          <a:p>
            <a:pPr>
              <a:lnSpc>
                <a:spcPct val="100000"/>
              </a:lnSpc>
            </a:pPr>
            <a:r>
              <a:rPr lang="hu-HU" sz="3800" dirty="0">
                <a:solidFill>
                  <a:schemeClr val="bg1"/>
                </a:solidFill>
              </a:rPr>
              <a:t>Jelenleg </a:t>
            </a:r>
            <a:r>
              <a:rPr lang="hu-HU" sz="3800" dirty="0">
                <a:solidFill>
                  <a:srgbClr val="DF7F1B"/>
                </a:solidFill>
              </a:rPr>
              <a:t>7</a:t>
            </a:r>
            <a:r>
              <a:rPr lang="hu-HU" sz="3800" dirty="0">
                <a:solidFill>
                  <a:schemeClr val="bg1"/>
                </a:solidFill>
              </a:rPr>
              <a:t> tulajdonos </a:t>
            </a:r>
            <a:r>
              <a:rPr lang="hu-HU" sz="3800" dirty="0">
                <a:solidFill>
                  <a:srgbClr val="DF7F1B"/>
                </a:solidFill>
              </a:rPr>
              <a:t>11000 </a:t>
            </a:r>
            <a:r>
              <a:rPr lang="hu-HU" sz="3800" dirty="0">
                <a:solidFill>
                  <a:schemeClr val="bg1"/>
                </a:solidFill>
              </a:rPr>
              <a:t>objektumát kezeli</a:t>
            </a:r>
            <a:endParaRPr lang="hu-HU" sz="3800" dirty="0">
              <a:solidFill>
                <a:srgbClr val="DF7F1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4152D74-FBDA-1642-9406-569F4055C4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82"/>
          </a:xfrm>
          <a:prstGeom prst="rect">
            <a:avLst/>
          </a:prstGeom>
          <a:solidFill>
            <a:srgbClr val="FFFAF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DF7F1B"/>
                </a:solidFill>
              </a:rPr>
              <a:t>Bevezetés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EA81DF2-1356-014F-8CA0-AF758651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D4A4C71-78A8-3B44-8291-E703D9C676E7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001A48-E8CC-EC41-877C-396863836839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8EFAE5-BF9E-FF45-9AB3-D35AC27D8FE2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1CAA07-2224-A842-A451-3FF8D539077E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61BF3A-5035-C148-8116-D7B8384B6DCC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BA6851-4D40-334F-B3BE-E05BA64FB78D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2E300F-AC52-0C40-B384-5B1359857674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CC8096-53FC-A04F-AB2D-434199D02EBB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2E3468-6C61-1649-AEA7-9829AE89AD71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5E3172-1189-484F-9FC8-AB288845B1FD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D7DDC4-2DAB-5945-AC18-BC291F8C7772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7ECBF8-3C96-4644-A363-196A6A81FB44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5040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5D28-103B-B34F-9B44-FBC64246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Kihívások a közterületi üzemeltetésben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D911-762D-FE4F-9493-3CEECEF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797"/>
            <a:ext cx="10515600" cy="4648843"/>
          </a:xfrm>
        </p:spPr>
        <p:txBody>
          <a:bodyPr>
            <a:noAutofit/>
          </a:bodyPr>
          <a:lstStyle/>
          <a:p>
            <a:r>
              <a:rPr lang="hu-HU" sz="4100" dirty="0">
                <a:solidFill>
                  <a:schemeClr val="bg1"/>
                </a:solidFill>
              </a:rPr>
              <a:t>Sok</a:t>
            </a:r>
            <a:r>
              <a:rPr lang="hu-HU" sz="4100" dirty="0">
                <a:solidFill>
                  <a:srgbClr val="DF7F1B"/>
                </a:solidFill>
              </a:rPr>
              <a:t> szereplő</a:t>
            </a:r>
          </a:p>
          <a:p>
            <a:r>
              <a:rPr lang="hu-HU" sz="4100" dirty="0">
                <a:solidFill>
                  <a:schemeClr val="bg1"/>
                </a:solidFill>
              </a:rPr>
              <a:t>Növekvő </a:t>
            </a:r>
            <a:r>
              <a:rPr lang="hu-HU" sz="4100" dirty="0">
                <a:solidFill>
                  <a:srgbClr val="DF7F1B"/>
                </a:solidFill>
              </a:rPr>
              <a:t>igények</a:t>
            </a:r>
            <a:endParaRPr lang="hu-HU" sz="4100" dirty="0">
              <a:solidFill>
                <a:schemeClr val="bg1"/>
              </a:solidFill>
            </a:endParaRPr>
          </a:p>
          <a:p>
            <a:r>
              <a:rPr lang="hu-HU" sz="4100" dirty="0">
                <a:solidFill>
                  <a:schemeClr val="bg1"/>
                </a:solidFill>
              </a:rPr>
              <a:t>Gyakori</a:t>
            </a:r>
            <a:r>
              <a:rPr lang="hu-HU" sz="4100" dirty="0">
                <a:solidFill>
                  <a:srgbClr val="DF7F1B"/>
                </a:solidFill>
              </a:rPr>
              <a:t> munkaerő problémák</a:t>
            </a:r>
          </a:p>
          <a:p>
            <a:r>
              <a:rPr lang="hu-HU" sz="4100" dirty="0">
                <a:solidFill>
                  <a:schemeClr val="bg1"/>
                </a:solidFill>
              </a:rPr>
              <a:t>A nyilvántartások </a:t>
            </a:r>
            <a:r>
              <a:rPr lang="hu-HU" sz="4100" dirty="0">
                <a:solidFill>
                  <a:srgbClr val="DF7F1B"/>
                </a:solidFill>
              </a:rPr>
              <a:t>nem naprakészek</a:t>
            </a:r>
          </a:p>
          <a:p>
            <a:r>
              <a:rPr lang="hu-HU" sz="4100" dirty="0">
                <a:solidFill>
                  <a:schemeClr val="bg1"/>
                </a:solidFill>
              </a:rPr>
              <a:t>Az erőforrások felhasználása </a:t>
            </a:r>
            <a:r>
              <a:rPr lang="hu-HU" sz="4100" dirty="0">
                <a:solidFill>
                  <a:srgbClr val="DF7F1B"/>
                </a:solidFill>
              </a:rPr>
              <a:t>nem optimális</a:t>
            </a:r>
          </a:p>
          <a:p>
            <a:r>
              <a:rPr lang="hu-HU" sz="4100" dirty="0">
                <a:solidFill>
                  <a:schemeClr val="bg1"/>
                </a:solidFill>
              </a:rPr>
              <a:t>Az üzemeltetés </a:t>
            </a:r>
            <a:r>
              <a:rPr lang="hu-HU" sz="4100" dirty="0">
                <a:solidFill>
                  <a:srgbClr val="DF7F1B"/>
                </a:solidFill>
              </a:rPr>
              <a:t>nehezen ellenőrizhető, mérhető</a:t>
            </a:r>
            <a:endParaRPr lang="hu-HU" sz="41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42A0C9C-10E0-0742-968F-DAF9A0EEA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EDE7365-BD0F-8048-898E-D8374B5D33F6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D18B1C-F9C3-D64F-AF7A-EDDDDC4615A3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1CABD10-78DC-5246-9F46-36BA75452850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57F557-D9E0-284E-BC54-C1EFD0D0ED68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066367-7DB7-B242-A76C-E7CA0C201F16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7825C9-050B-8844-B382-E9D40484F75B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594D1B6-D96E-B24D-886E-334A88754D8E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3D1D89-479D-0144-8D62-1D141DB23396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0668C8-23D8-DB42-B0C0-658E3819518B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063021-6C7B-7742-8CEB-FC9BE87B82C8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5B772F-5E89-AB4A-8814-40AB19D4318B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E13C29-D8A8-B144-AF97-52DDC546FE9B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27014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4152D74-FBDA-1642-9406-569F4055C46E}"/>
              </a:ext>
            </a:extLst>
          </p:cNvPr>
          <p:cNvSpPr txBox="1">
            <a:spLocks/>
          </p:cNvSpPr>
          <p:nvPr/>
        </p:nvSpPr>
        <p:spPr>
          <a:xfrm>
            <a:off x="-2220" y="0"/>
            <a:ext cx="12192000" cy="983682"/>
          </a:xfrm>
          <a:prstGeom prst="rect">
            <a:avLst/>
          </a:prstGeom>
          <a:solidFill>
            <a:srgbClr val="FFFAF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DF7F1B"/>
                </a:solidFill>
              </a:rPr>
              <a:t>A QTA áttekintése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B7DA072-A6E5-E147-8C1E-2C13EA186267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268" y="1106551"/>
            <a:ext cx="2170966" cy="141930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40374A9-BE29-4D4B-91A4-AD07FFACA32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39" y="2932860"/>
            <a:ext cx="653767" cy="1307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6335966-4FCF-0E4C-93C3-36834F2709A9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268" y="1093626"/>
            <a:ext cx="2176653" cy="141931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EAF38B7-B90E-7549-9373-E641E79687C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981" y="4810075"/>
            <a:ext cx="1985597" cy="1419463"/>
          </a:xfrm>
          <a:prstGeom prst="rect">
            <a:avLst/>
          </a:prstGeom>
        </p:spPr>
      </p:pic>
      <p:sp>
        <p:nvSpPr>
          <p:cNvPr id="84" name="Can 83">
            <a:extLst>
              <a:ext uri="{FF2B5EF4-FFF2-40B4-BE49-F238E27FC236}">
                <a16:creationId xmlns:a16="http://schemas.microsoft.com/office/drawing/2014/main" id="{0BB30E71-F50C-6C4F-A333-60DD50E61D2D}"/>
              </a:ext>
            </a:extLst>
          </p:cNvPr>
          <p:cNvSpPr/>
          <p:nvPr/>
        </p:nvSpPr>
        <p:spPr>
          <a:xfrm>
            <a:off x="5162488" y="2901229"/>
            <a:ext cx="1867379" cy="1339165"/>
          </a:xfrm>
          <a:prstGeom prst="can">
            <a:avLst/>
          </a:prstGeom>
          <a:solidFill>
            <a:srgbClr val="DF7F1B"/>
          </a:solidFill>
          <a:ln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rgbClr val="FFFFFF"/>
                </a:solidFill>
                <a:effectLst/>
                <a:latin typeface="Calibri-Light"/>
                <a:ea typeface="Calibri-Light"/>
                <a:cs typeface="Calibri-Light"/>
              </a:rPr>
              <a:t>Térinformatikai rendszer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C9531CB-980B-D841-B55B-21400114D8FA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69" y="2913394"/>
            <a:ext cx="775731" cy="1314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323A7DF-FB80-8240-9095-3748BF8DF2CE}"/>
              </a:ext>
            </a:extLst>
          </p:cNvPr>
          <p:cNvCxnSpPr>
            <a:cxnSpLocks/>
          </p:cNvCxnSpPr>
          <p:nvPr/>
        </p:nvCxnSpPr>
        <p:spPr>
          <a:xfrm>
            <a:off x="5162488" y="2458616"/>
            <a:ext cx="488174" cy="4245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83A139A-5D24-E040-AF24-AD4856E4244E}"/>
              </a:ext>
            </a:extLst>
          </p:cNvPr>
          <p:cNvCxnSpPr>
            <a:cxnSpLocks/>
          </p:cNvCxnSpPr>
          <p:nvPr/>
        </p:nvCxnSpPr>
        <p:spPr>
          <a:xfrm flipV="1">
            <a:off x="4300151" y="3582877"/>
            <a:ext cx="786508" cy="37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F8785747-0A77-F145-AA62-8095C395D4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8706" y="3941379"/>
            <a:ext cx="758002" cy="280906"/>
          </a:xfrm>
          <a:prstGeom prst="rect">
            <a:avLst/>
          </a:prstGeom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D013B691-381B-BD47-A1CC-EF2130E3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53" y="3151745"/>
            <a:ext cx="2176653" cy="8793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u-HU" sz="3000" dirty="0">
                <a:solidFill>
                  <a:srgbClr val="DF7F1B"/>
                </a:solidFill>
              </a:rPr>
              <a:t>Mobil</a:t>
            </a:r>
            <a:br>
              <a:rPr lang="hu-HU" sz="3000" dirty="0">
                <a:solidFill>
                  <a:srgbClr val="DF7F1B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alkalmazás</a:t>
            </a:r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67C24C4E-8EAC-6E4C-8BEE-0C1826D4F10A}"/>
              </a:ext>
            </a:extLst>
          </p:cNvPr>
          <p:cNvSpPr txBox="1">
            <a:spLocks/>
          </p:cNvSpPr>
          <p:nvPr/>
        </p:nvSpPr>
        <p:spPr>
          <a:xfrm>
            <a:off x="9406275" y="3134472"/>
            <a:ext cx="2818230" cy="11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>
                <a:solidFill>
                  <a:srgbClr val="DF7F1B"/>
                </a:solidFill>
              </a:rPr>
              <a:t>Publikus térkép,</a:t>
            </a:r>
            <a:br>
              <a:rPr lang="hu-HU" sz="3000" dirty="0">
                <a:solidFill>
                  <a:srgbClr val="DF7F1B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bejelentések</a:t>
            </a:r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CBE9C9AB-BA8B-1D4C-8BCA-4C4692D66A96}"/>
              </a:ext>
            </a:extLst>
          </p:cNvPr>
          <p:cNvSpPr txBox="1">
            <a:spLocks/>
          </p:cNvSpPr>
          <p:nvPr/>
        </p:nvSpPr>
        <p:spPr>
          <a:xfrm>
            <a:off x="9168938" y="1445232"/>
            <a:ext cx="2050790" cy="85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000" dirty="0">
                <a:solidFill>
                  <a:srgbClr val="DF7F1B"/>
                </a:solidFill>
              </a:rPr>
              <a:t>Felügyeleti</a:t>
            </a:r>
            <a:br>
              <a:rPr lang="hu-HU" dirty="0">
                <a:solidFill>
                  <a:srgbClr val="DF7F1B"/>
                </a:solidFill>
              </a:rPr>
            </a:br>
            <a:r>
              <a:rPr lang="hu-HU" dirty="0">
                <a:solidFill>
                  <a:srgbClr val="DF7F1B"/>
                </a:solidFill>
              </a:rPr>
              <a:t>rendszer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3F1909B-1A6C-064D-9507-20370E7DEA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881B588-3D91-964F-BF1F-7B7D31A77F2C}"/>
              </a:ext>
            </a:extLst>
          </p:cNvPr>
          <p:cNvCxnSpPr>
            <a:cxnSpLocks/>
          </p:cNvCxnSpPr>
          <p:nvPr/>
        </p:nvCxnSpPr>
        <p:spPr>
          <a:xfrm flipV="1">
            <a:off x="7095951" y="3571953"/>
            <a:ext cx="1394906" cy="19472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58037C-D6C0-FA4E-B0B9-F2F811E53256}"/>
              </a:ext>
            </a:extLst>
          </p:cNvPr>
          <p:cNvCxnSpPr>
            <a:cxnSpLocks/>
          </p:cNvCxnSpPr>
          <p:nvPr/>
        </p:nvCxnSpPr>
        <p:spPr>
          <a:xfrm flipH="1">
            <a:off x="6102403" y="4387274"/>
            <a:ext cx="5686" cy="4323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9530F2C-1DA4-D642-A3EC-78FC0EFCC254}"/>
              </a:ext>
            </a:extLst>
          </p:cNvPr>
          <p:cNvSpPr txBox="1">
            <a:spLocks/>
          </p:cNvSpPr>
          <p:nvPr/>
        </p:nvSpPr>
        <p:spPr>
          <a:xfrm>
            <a:off x="7085291" y="5079133"/>
            <a:ext cx="2721867" cy="11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>
                <a:solidFill>
                  <a:srgbClr val="DF7F1B"/>
                </a:solidFill>
              </a:rPr>
              <a:t>Jelentések,</a:t>
            </a:r>
            <a:br>
              <a:rPr lang="hu-HU" sz="3000" dirty="0">
                <a:solidFill>
                  <a:srgbClr val="DF7F1B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kimutatások</a:t>
            </a:r>
            <a:endParaRPr lang="hu-HU" sz="30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4FEA5F0-1E76-724A-9D0D-F36D8693820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17" y="3181862"/>
            <a:ext cx="496275" cy="81912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78BA169-ACD3-9042-9802-BC0031568703}"/>
              </a:ext>
            </a:extLst>
          </p:cNvPr>
          <p:cNvCxnSpPr>
            <a:cxnSpLocks/>
          </p:cNvCxnSpPr>
          <p:nvPr/>
        </p:nvCxnSpPr>
        <p:spPr>
          <a:xfrm flipV="1">
            <a:off x="2907290" y="3591425"/>
            <a:ext cx="786508" cy="37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06DC71E-15E0-1741-AB10-2E43FE4B24CF}"/>
              </a:ext>
            </a:extLst>
          </p:cNvPr>
          <p:cNvSpPr txBox="1">
            <a:spLocks/>
          </p:cNvSpPr>
          <p:nvPr/>
        </p:nvSpPr>
        <p:spPr>
          <a:xfrm>
            <a:off x="1041723" y="1363602"/>
            <a:ext cx="1990696" cy="87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000" dirty="0">
                <a:solidFill>
                  <a:srgbClr val="DF7F1B"/>
                </a:solidFill>
              </a:rPr>
              <a:t>Élő adatok</a:t>
            </a:r>
            <a:br>
              <a:rPr lang="hu-HU" sz="3000" dirty="0">
                <a:solidFill>
                  <a:srgbClr val="DF7F1B"/>
                </a:solidFill>
              </a:rPr>
            </a:br>
            <a:r>
              <a:rPr lang="hu-HU" sz="3000" dirty="0">
                <a:solidFill>
                  <a:srgbClr val="DF7F1B"/>
                </a:solidFill>
              </a:rPr>
              <a:t>áttekintése</a:t>
            </a:r>
            <a:endParaRPr lang="hu-HU" sz="3000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3DEE24E-A086-CA4F-B93D-A7CB40070462}"/>
              </a:ext>
            </a:extLst>
          </p:cNvPr>
          <p:cNvCxnSpPr>
            <a:cxnSpLocks/>
          </p:cNvCxnSpPr>
          <p:nvPr/>
        </p:nvCxnSpPr>
        <p:spPr>
          <a:xfrm flipH="1">
            <a:off x="6599104" y="2458616"/>
            <a:ext cx="430763" cy="4245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79275B7-EDB4-694F-8113-084DA955F508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4CD750F-BEC1-4241-8DCA-3ED89ACDF762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C205454-F42A-0B4B-BBA9-DA5137C55AEC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DC0F891-6DF1-634C-8A1F-EE33C51E7560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0223C84-827C-C24E-A86D-2E5F653F5CA4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E4B3B5F-9D5B-004E-9188-9AF7C69E4DB0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69CB84-0370-6D4D-96DD-40232504B70D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C76E88B-02B9-C14F-BEBC-F432E4AD976D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61E72FD-B825-204F-92AC-FAD5DD3E3407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34B1AF9-5061-7A4F-9C11-357C33F543D3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A8ACE5-8B61-0D4D-A317-AD063475C37C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9BB6009-1ED3-4F4F-A16D-D299782C057A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1731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1267A1-D8C2-F444-BA6F-23835DE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Üzemeltetési modell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B965EBC-5698-DD46-B2DC-7F3D2BCDA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110782"/>
              </p:ext>
            </p:extLst>
          </p:nvPr>
        </p:nvGraphicFramePr>
        <p:xfrm>
          <a:off x="2499055" y="1216152"/>
          <a:ext cx="6528816" cy="490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4F4F87F8-6C4D-624D-8268-E294BA470F38}"/>
              </a:ext>
            </a:extLst>
          </p:cNvPr>
          <p:cNvSpPr txBox="1">
            <a:spLocks/>
          </p:cNvSpPr>
          <p:nvPr/>
        </p:nvSpPr>
        <p:spPr>
          <a:xfrm>
            <a:off x="318197" y="2176272"/>
            <a:ext cx="2457291" cy="2880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DF7F1B"/>
                </a:solidFill>
              </a:rPr>
              <a:t>Automata</a:t>
            </a:r>
            <a:br>
              <a:rPr lang="hu-HU" b="1" dirty="0">
                <a:solidFill>
                  <a:srgbClr val="DF7F1B"/>
                </a:solidFill>
              </a:rPr>
            </a:br>
            <a:r>
              <a:rPr lang="hu-HU" b="1" dirty="0">
                <a:solidFill>
                  <a:srgbClr val="DF7F1B"/>
                </a:solidFill>
              </a:rPr>
              <a:t>állapot</a:t>
            </a:r>
          </a:p>
          <a:p>
            <a:pPr algn="ctr"/>
            <a:r>
              <a:rPr lang="hu-HU" b="1" dirty="0">
                <a:solidFill>
                  <a:srgbClr val="DF7F1B"/>
                </a:solidFill>
              </a:rPr>
              <a:t>frissítés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EA12A78-7FE8-A941-919F-F2AF8D07AE7D}"/>
              </a:ext>
            </a:extLst>
          </p:cNvPr>
          <p:cNvSpPr txBox="1">
            <a:spLocks/>
          </p:cNvSpPr>
          <p:nvPr/>
        </p:nvSpPr>
        <p:spPr>
          <a:xfrm>
            <a:off x="8729742" y="2228796"/>
            <a:ext cx="3264061" cy="2880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DF7F1B"/>
                </a:solidFill>
              </a:rPr>
              <a:t>Beállítható az üzemeltetés gyakorisága</a:t>
            </a:r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8EA0D7C4-42B1-2947-BEFD-94D3A49C8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6622" y="2977253"/>
            <a:ext cx="1383446" cy="13834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586943-F9BE-6241-B214-75153522EED1}"/>
              </a:ext>
            </a:extLst>
          </p:cNvPr>
          <p:cNvCxnSpPr/>
          <p:nvPr/>
        </p:nvCxnSpPr>
        <p:spPr>
          <a:xfrm flipV="1">
            <a:off x="4572000" y="2359152"/>
            <a:ext cx="1051560" cy="2514600"/>
          </a:xfrm>
          <a:prstGeom prst="straightConnector1">
            <a:avLst/>
          </a:prstGeom>
          <a:ln w="50800">
            <a:solidFill>
              <a:srgbClr val="DF7F1B"/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97B7EB35-7DD6-4F4B-8A7C-1F71FE48E1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0708191-9D8A-1245-BC37-CC32E4AAF9A4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F4DA1-CB7E-6E42-8D1D-630F03E7D74A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4CF3A9-42BE-7F4C-AF9F-D0359447B4CA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EF07F0-94AF-2242-A28C-33B6828905EF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162B86-85CD-C74B-8015-3280F623FC4C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202578-0CC0-564C-BD7D-A73BC6026DBB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191221-DB6A-E14F-843B-A16D1087A47D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F66B75E-CD83-6743-980F-EF3C18D1CE10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EDB323-278F-9144-84F3-15243BF90878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7EB270-E27F-A74A-8C23-3D0191F7B1A6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5EBEFF-08DC-3B48-A71F-FB90F3C5D500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6C9833-9E3E-E34C-835A-DD02BB14C218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730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C24D5-B0ED-F044-B765-2271B8E270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496" y="1458782"/>
            <a:ext cx="3007283" cy="4519858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7AECE470-B441-A040-9FE8-9CF852FCAD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55" y="1412249"/>
            <a:ext cx="2547018" cy="452803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D43447-9D36-1C43-A750-4BDEA99114AF}"/>
              </a:ext>
            </a:extLst>
          </p:cNvPr>
          <p:cNvSpPr/>
          <p:nvPr/>
        </p:nvSpPr>
        <p:spPr>
          <a:xfrm>
            <a:off x="4602755" y="1412249"/>
            <a:ext cx="2547018" cy="4528033"/>
          </a:xfrm>
          <a:prstGeom prst="rect">
            <a:avLst/>
          </a:prstGeom>
          <a:noFill/>
          <a:ln w="508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F76604-0C8E-424F-9A1B-D816F91D906A}"/>
              </a:ext>
            </a:extLst>
          </p:cNvPr>
          <p:cNvCxnSpPr>
            <a:cxnSpLocks/>
          </p:cNvCxnSpPr>
          <p:nvPr/>
        </p:nvCxnSpPr>
        <p:spPr>
          <a:xfrm>
            <a:off x="7330941" y="3745243"/>
            <a:ext cx="980282" cy="0"/>
          </a:xfrm>
          <a:prstGeom prst="straightConnector1">
            <a:avLst/>
          </a:prstGeom>
          <a:ln w="127000">
            <a:solidFill>
              <a:srgbClr val="DF7F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7765BE0-0B39-FC49-8ED8-FB47B563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QR kódok telepítése, leolvasása és üzemeltetési fotó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C349BC-49D0-9E40-80FA-33AD627E56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04" y="2588707"/>
            <a:ext cx="2669574" cy="1888699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882FEB-20DE-D041-9F93-6E355A736AAD}"/>
              </a:ext>
            </a:extLst>
          </p:cNvPr>
          <p:cNvCxnSpPr>
            <a:cxnSpLocks/>
          </p:cNvCxnSpPr>
          <p:nvPr/>
        </p:nvCxnSpPr>
        <p:spPr>
          <a:xfrm>
            <a:off x="3397080" y="3745243"/>
            <a:ext cx="980282" cy="0"/>
          </a:xfrm>
          <a:prstGeom prst="straightConnector1">
            <a:avLst/>
          </a:prstGeom>
          <a:ln w="127000">
            <a:solidFill>
              <a:srgbClr val="DF7F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95E39F4-145F-0D49-A04F-CB5022D5D048}"/>
              </a:ext>
            </a:extLst>
          </p:cNvPr>
          <p:cNvSpPr txBox="1">
            <a:spLocks/>
          </p:cNvSpPr>
          <p:nvPr/>
        </p:nvSpPr>
        <p:spPr>
          <a:xfrm>
            <a:off x="139605" y="4567905"/>
            <a:ext cx="3275763" cy="1290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>
                <a:solidFill>
                  <a:srgbClr val="DF7F1B"/>
                </a:solidFill>
              </a:rPr>
              <a:t>QR kód nyomtatás egy gombnyomásra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B3D69F7-9628-8640-8B7B-5EBA1E623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48302F2-F285-DC47-B29D-E7B7EDDDCBBB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3471D5-1771-844F-BA43-387850665547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358C13-644B-7746-9366-EF71C3539238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C46FE2-74B5-F74E-A815-74CBE821B6DA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208E4-D99F-B445-9F5B-972A115DED81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6BCAC-5741-8543-BBE7-0E258CB718DF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CCA140B-442A-B04C-A499-316180AC4C66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502299-98EB-C644-B0FC-DF9605208ADE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CC1B2F-E4E6-E444-AA44-ED1BD7D35F2E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18BD33C-6B42-3043-9BEA-CCCE4D1EBC67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35A5B96-665E-DE45-9616-C4C68FA33C58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65E39C5-7A0F-0F4F-A779-9642D0A2E075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0726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F27706F-F039-1949-9541-28A37291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041" y="0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Áttekintés és szerkesztés a térképen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1E7BF7-B932-2944-93D4-9818312D1F29}"/>
              </a:ext>
            </a:extLst>
          </p:cNvPr>
          <p:cNvGrpSpPr/>
          <p:nvPr/>
        </p:nvGrpSpPr>
        <p:grpSpPr>
          <a:xfrm>
            <a:off x="1" y="2069353"/>
            <a:ext cx="12278497" cy="4048352"/>
            <a:chOff x="1" y="950221"/>
            <a:chExt cx="12278497" cy="40483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D09454-3DF8-9144-AD57-41EB114E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9959" y="950221"/>
              <a:ext cx="6208539" cy="404835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EB1322-8C13-4642-AAAD-DE1FB714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950221"/>
              <a:ext cx="6208539" cy="404835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78884E74-6A7D-6144-B667-F6CF8276B426}"/>
              </a:ext>
            </a:extLst>
          </p:cNvPr>
          <p:cNvSpPr txBox="1">
            <a:spLocks/>
          </p:cNvSpPr>
          <p:nvPr/>
        </p:nvSpPr>
        <p:spPr>
          <a:xfrm>
            <a:off x="1422878" y="1393318"/>
            <a:ext cx="3275763" cy="645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>
                <a:solidFill>
                  <a:srgbClr val="DF7F1B"/>
                </a:solidFill>
              </a:rPr>
              <a:t>Távoli nézet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D145DD3-8ED7-2F44-8AD9-F5F3318F03E5}"/>
              </a:ext>
            </a:extLst>
          </p:cNvPr>
          <p:cNvSpPr txBox="1">
            <a:spLocks/>
          </p:cNvSpPr>
          <p:nvPr/>
        </p:nvSpPr>
        <p:spPr>
          <a:xfrm>
            <a:off x="7492837" y="1398513"/>
            <a:ext cx="3275763" cy="645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>
                <a:solidFill>
                  <a:srgbClr val="DF7F1B"/>
                </a:solidFill>
              </a:rPr>
              <a:t>Közeli nézet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1753988-C1B1-934C-8C71-FBDE223F7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87AEA20-6BE8-394C-9549-B2A612C6E88F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58CBE7-EE7A-B842-AF00-D6EA026F4BE1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1E13FF-BD63-2246-92BF-7348AE7B18ED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C567BFD-4F62-C84F-83DB-0735F72EC6BD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68C186-80BC-1C40-8E1D-99194E121AAF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A003C82-3590-EA40-8B2B-3C1365769194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EBB0CFD-6B00-4C41-817D-F95E07C76A69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596C2E-95D5-2543-B643-347C1E52E6B6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9189169-E6CD-4442-BAD6-4B04563794AD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5AA9E4-E4B6-654E-A245-2E00408D06B0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01368B3-9162-1643-8560-C8A70249DD94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7593D5B-5003-F947-89B5-B5009E420AD2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6537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D89A710-0582-F44B-A357-7D5370CB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9F64C-A22E-8C4C-B7E3-3B026A7E66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1" y="1036242"/>
            <a:ext cx="8461738" cy="551757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068B99F-4D52-7B4C-9D78-5F074249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Pillanatnyi állapot áttekintése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DC7EE30-B91B-494E-A541-2FA4A8B0B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B3FEB9F-8F92-844A-872E-5FA9D0919E5C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813A78-4536-274E-BBC9-B94CDEBA659F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6B49C0-0F6A-7845-9364-91E649663F5D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C188D4-36A8-DC4E-8DAA-3D7556500E2F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C09ED1-3805-B441-9F03-668FD9B880BE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978EFB-C465-6F43-A751-1789B3A5A110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0EC1543-3660-AC4A-86C6-30077B89B671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219C12-ABAA-1945-B35D-D4F825EA3AD3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1309B6-E287-AF4A-B0E3-9347E686530E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07C9F6-D7A6-1B40-85CA-BB8BE7F78B06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8CBB2F-AEC7-2E42-BC3F-8DD85F67D77E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FF8A6A-6CA7-C946-8219-998D916A0435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56911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9F6257A7-2458-074A-8904-0D686A2D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99" y="5978640"/>
            <a:ext cx="1767016" cy="87936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C9669BA-66C7-0046-8975-B1440407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3682"/>
          </a:xfrm>
          <a:solidFill>
            <a:srgbClr val="FFFAFA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DF7F1B"/>
                </a:solidFill>
              </a:rPr>
              <a:t>Jelentések Microsoft Excel formátumban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9A455FA-FB2C-594F-9438-FEA17E78A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13" y="6117705"/>
            <a:ext cx="1569308" cy="6012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77CA74-A244-CE4C-84AA-3C9388BF7F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713" y="982489"/>
            <a:ext cx="8110574" cy="579808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387BFB6-68A1-6E47-8ADF-E81EDC799C79}"/>
              </a:ext>
            </a:extLst>
          </p:cNvPr>
          <p:cNvSpPr/>
          <p:nvPr/>
        </p:nvSpPr>
        <p:spPr>
          <a:xfrm>
            <a:off x="4742394" y="6493333"/>
            <a:ext cx="225601" cy="225601"/>
          </a:xfrm>
          <a:prstGeom prst="rect">
            <a:avLst/>
          </a:prstGeom>
          <a:solidFill>
            <a:srgbClr val="DF7F1B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B12165-4341-804A-BE39-439B20E05404}"/>
              </a:ext>
            </a:extLst>
          </p:cNvPr>
          <p:cNvSpPr/>
          <p:nvPr/>
        </p:nvSpPr>
        <p:spPr>
          <a:xfrm>
            <a:off x="4967995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E3A63F-B839-4543-B6C8-0376C74E20BF}"/>
              </a:ext>
            </a:extLst>
          </p:cNvPr>
          <p:cNvSpPr/>
          <p:nvPr/>
        </p:nvSpPr>
        <p:spPr>
          <a:xfrm>
            <a:off x="5193596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559D86-1FC2-8D40-8DEC-980751E6CCCD}"/>
              </a:ext>
            </a:extLst>
          </p:cNvPr>
          <p:cNvSpPr/>
          <p:nvPr/>
        </p:nvSpPr>
        <p:spPr>
          <a:xfrm>
            <a:off x="5419197" y="6493333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0116304-B8FB-9F4E-B353-464A15D62FB2}"/>
              </a:ext>
            </a:extLst>
          </p:cNvPr>
          <p:cNvSpPr/>
          <p:nvPr/>
        </p:nvSpPr>
        <p:spPr>
          <a:xfrm>
            <a:off x="5644798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AD1AD7E-F5A9-2A44-86A5-089A76C36777}"/>
              </a:ext>
            </a:extLst>
          </p:cNvPr>
          <p:cNvSpPr/>
          <p:nvPr/>
        </p:nvSpPr>
        <p:spPr>
          <a:xfrm>
            <a:off x="5870399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472382-E735-E040-8B61-91DFC1960DFB}"/>
              </a:ext>
            </a:extLst>
          </p:cNvPr>
          <p:cNvSpPr/>
          <p:nvPr/>
        </p:nvSpPr>
        <p:spPr>
          <a:xfrm>
            <a:off x="6096000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A748EFF-B03A-BA43-8720-86EC48B58034}"/>
              </a:ext>
            </a:extLst>
          </p:cNvPr>
          <p:cNvSpPr/>
          <p:nvPr/>
        </p:nvSpPr>
        <p:spPr>
          <a:xfrm>
            <a:off x="6321601" y="6493332"/>
            <a:ext cx="225601" cy="225601"/>
          </a:xfrm>
          <a:prstGeom prst="rect">
            <a:avLst/>
          </a:prstGeom>
          <a:solidFill>
            <a:srgbClr val="EE7C31"/>
          </a:solidFill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4C10C2-2F3F-6C43-82A3-60024C84D3BB}"/>
              </a:ext>
            </a:extLst>
          </p:cNvPr>
          <p:cNvSpPr/>
          <p:nvPr/>
        </p:nvSpPr>
        <p:spPr>
          <a:xfrm>
            <a:off x="6547202" y="6493331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09BD5F1-5FC3-AE4E-9EEB-7A7AEEDA1E38}"/>
              </a:ext>
            </a:extLst>
          </p:cNvPr>
          <p:cNvSpPr/>
          <p:nvPr/>
        </p:nvSpPr>
        <p:spPr>
          <a:xfrm>
            <a:off x="6772803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B0B27C-E01C-6442-BB69-E8C390117ED7}"/>
              </a:ext>
            </a:extLst>
          </p:cNvPr>
          <p:cNvSpPr/>
          <p:nvPr/>
        </p:nvSpPr>
        <p:spPr>
          <a:xfrm>
            <a:off x="6998404" y="6493330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928317-4BF2-094A-BECA-CA2E3895B14D}"/>
              </a:ext>
            </a:extLst>
          </p:cNvPr>
          <p:cNvSpPr/>
          <p:nvPr/>
        </p:nvSpPr>
        <p:spPr>
          <a:xfrm>
            <a:off x="7224005" y="6493329"/>
            <a:ext cx="225601" cy="225601"/>
          </a:xfrm>
          <a:prstGeom prst="rect">
            <a:avLst/>
          </a:prstGeom>
          <a:noFill/>
          <a:ln w="25400">
            <a:solidFill>
              <a:srgbClr val="DF7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3567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242</Words>
  <Application>Microsoft Macintosh PowerPoint</Application>
  <PresentationFormat>Widescreen</PresentationFormat>
  <Paragraphs>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Calibri-Light</vt:lpstr>
      <vt:lpstr>Wingdings</vt:lpstr>
      <vt:lpstr>Office Theme</vt:lpstr>
      <vt:lpstr>QTA rendszer</vt:lpstr>
      <vt:lpstr>PowerPoint Presentation</vt:lpstr>
      <vt:lpstr>Kihívások a közterületi üzemeltetésben </vt:lpstr>
      <vt:lpstr>PowerPoint Presentation</vt:lpstr>
      <vt:lpstr>Üzemeltetési modell</vt:lpstr>
      <vt:lpstr>QR kódok telepítése, leolvasása és üzemeltetési fotó</vt:lpstr>
      <vt:lpstr>Áttekintés és szerkesztés a térképen</vt:lpstr>
      <vt:lpstr>Pillanatnyi állapot áttekintése</vt:lpstr>
      <vt:lpstr>Jelentések Microsoft Excel formátumban</vt:lpstr>
      <vt:lpstr>Munkatársak tevékenységének ellenőrzése</vt:lpstr>
      <vt:lpstr>Nyilvános térkép, lakossági bejelentések</vt:lpstr>
      <vt:lpstr>A QTA további szolgáltatásai</vt:lpstr>
      <vt:lpstr>Eredmények a QTA rendszer alkalmazásával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Közterületi üzemeltetést támogató alkalmazás és rozsdamentes acél utcai hulladékgyűjtő bemutató   Erzsébetváros 2020. január 21.</dc:title>
  <dc:creator>Peter Koltai</dc:creator>
  <cp:lastModifiedBy>Peter Koltai</cp:lastModifiedBy>
  <cp:revision>29</cp:revision>
  <dcterms:created xsi:type="dcterms:W3CDTF">2020-01-19T10:59:22Z</dcterms:created>
  <dcterms:modified xsi:type="dcterms:W3CDTF">2020-10-08T10:53:05Z</dcterms:modified>
</cp:coreProperties>
</file>